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_rels/presentation.xml.rels" ContentType="application/vnd.openxmlformats-package.relationships+xml"/>
  <Override PartName="/ppt/media/image47.png" ContentType="image/png"/>
  <Override PartName="/ppt/media/image46.png" ContentType="image/png"/>
  <Override PartName="/ppt/media/image45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8.png" ContentType="image/png"/>
  <Override PartName="/ppt/media/image23.png" ContentType="image/png"/>
  <Override PartName="/ppt/media/image3.png" ContentType="image/png"/>
  <Override PartName="/ppt/media/image38.png" ContentType="image/png"/>
  <Override PartName="/ppt/media/image39.jpeg" ContentType="image/jpeg"/>
  <Override PartName="/ppt/media/image4.png" ContentType="image/png"/>
  <Override PartName="/ppt/media/image12.png" ContentType="image/png"/>
  <Override PartName="/ppt/media/image13.png" ContentType="image/png"/>
  <Override PartName="/ppt/media/image5.png" ContentType="image/png"/>
  <Override PartName="/ppt/media/image20.png" ContentType="image/png"/>
  <Override PartName="/ppt/media/image14.png" ContentType="image/png"/>
  <Override PartName="/ppt/media/image48.png" ContentType="image/png"/>
  <Override PartName="/ppt/media/image19.png" ContentType="image/png"/>
  <Override PartName="/ppt/media/image50.png" ContentType="image/png"/>
  <Override PartName="/ppt/media/image17.png" ContentType="image/png"/>
  <Override PartName="/ppt/media/image15.png" ContentType="image/png"/>
  <Override PartName="/ppt/media/image49.png" ContentType="image/png"/>
  <Override PartName="/ppt/media/image18.png" ContentType="image/png"/>
  <Override PartName="/ppt/media/image16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jpeg" ContentType="image/jpeg"/>
  <Override PartName="/ppt/media/image43.png" ContentType="image/png"/>
  <Override PartName="/ppt/media/image44.png" ContentType="image/png"/>
  <Override PartName="/ppt/slides/_rels/slide11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8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24384000" cy="13716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move the slide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73B55CC-427C-4598-8130-533D1FD55B5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Tutorial</a:t>
            </a:r>
            <a:endParaRPr b="0" lang="en-US" sz="2000" spc="-1" strike="noStrike">
              <a:latin typeface="Arial"/>
            </a:endParaRPr>
          </a:p>
          <a:p>
            <a:pPr lvl="3"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Kör i din egen takt så långt du hinner – ingen stress</a:t>
            </a:r>
            <a:endParaRPr b="0" lang="en-US" sz="2000" spc="-1" strike="noStrike">
              <a:latin typeface="Arial"/>
            </a:endParaRPr>
          </a:p>
          <a:p>
            <a:pPr lvl="3"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Går utmärkt att fortsätta hemma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Är det någon som inte kör Intellij?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Är det någon som inte har Git?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Hur många jobbar med java idag?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Är maven konstigt?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Tutorial</a:t>
            </a:r>
            <a:endParaRPr b="0" lang="en-US" sz="2000" spc="-1" strike="noStrike">
              <a:latin typeface="Arial"/>
            </a:endParaRPr>
          </a:p>
          <a:p>
            <a:pPr lvl="3"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Kör i din egen takt så långt du hinner – ingen stress</a:t>
            </a:r>
            <a:endParaRPr b="0" lang="en-US" sz="2000" spc="-1" strike="noStrike">
              <a:latin typeface="Arial"/>
            </a:endParaRPr>
          </a:p>
          <a:p>
            <a:pPr lvl="3"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Går utmärkt att fortsätta hemma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Är det någon som inte kör Intellij?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Är det någon som inte har Git?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Hur många jobbar med java idag?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Är maven konstigt?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5339520"/>
            <a:ext cx="8073720" cy="837612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5784840"/>
            <a:ext cx="3044520" cy="47304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17218080" y="3352680"/>
            <a:ext cx="5638320" cy="563832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15998760" y="0"/>
            <a:ext cx="3206520" cy="22824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17211600" y="12192120"/>
            <a:ext cx="1987200" cy="152352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20875680" y="0"/>
            <a:ext cx="1371240" cy="2285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2309760" y="2895480"/>
            <a:ext cx="17650800" cy="66589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li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k 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o 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d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i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t 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M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a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r 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i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l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e 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y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l</a:t>
            </a: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e</a:t>
            </a:r>
            <a:endParaRPr b="0" lang="en-US" sz="14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20311920" y="3581280"/>
            <a:ext cx="1980720" cy="6091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511508C1-EB06-4F05-ADEA-7013CF33CDA5}" type="datetime"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1/2/20</a:t>
            </a:fld>
            <a:endParaRPr b="0" lang="en-US" sz="22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17903520" y="6450480"/>
            <a:ext cx="7719120" cy="60912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20705040" y="591480"/>
            <a:ext cx="1676160" cy="153504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CF009A45-A6C8-46FB-BAD4-7E57206318C2}" type="slidenum">
              <a:rPr b="0" lang="en-US" sz="56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56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5339520"/>
            <a:ext cx="8073720" cy="837612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5784840"/>
            <a:ext cx="3044520" cy="47304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17218080" y="3352680"/>
            <a:ext cx="5638320" cy="563832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15998760" y="0"/>
            <a:ext cx="3206520" cy="22824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17211600" y="12192120"/>
            <a:ext cx="1987200" cy="152352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20875680" y="0"/>
            <a:ext cx="1371240" cy="2285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1292400" y="905400"/>
            <a:ext cx="18808920" cy="28008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li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k 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o 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d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it 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M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a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r 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ti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tl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e 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y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l</a:t>
            </a: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e</a:t>
            </a:r>
            <a:endParaRPr b="0" lang="en-US" sz="8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206800" y="4105800"/>
            <a:ext cx="17892720" cy="83905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Edit Master text styles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20311920" y="3581280"/>
            <a:ext cx="1980720" cy="6091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0C6118EC-E567-4B14-A74C-858AFA4B89B3}" type="datetime"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1/2/20</a:t>
            </a:fld>
            <a:endParaRPr b="0" lang="en-US" sz="22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17903520" y="6450480"/>
            <a:ext cx="7719120" cy="60912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20705040" y="591480"/>
            <a:ext cx="1676160" cy="153504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D4AE2312-ABA6-4CCA-A227-07348DB4C8CE}" type="slidenum">
              <a:rPr b="0" lang="en-US" sz="56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5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5339520"/>
            <a:ext cx="8073720" cy="8376120"/>
          </a:xfrm>
          <a:prstGeom prst="rect">
            <a:avLst/>
          </a:prstGeom>
          <a:ln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5784840"/>
            <a:ext cx="3044520" cy="473040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17218080" y="3352680"/>
            <a:ext cx="5638320" cy="563832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15998760" y="0"/>
            <a:ext cx="3206520" cy="2282400"/>
          </a:xfrm>
          <a:prstGeom prst="rect">
            <a:avLst/>
          </a:prstGeom>
          <a:ln>
            <a:noFill/>
          </a:ln>
        </p:spPr>
      </p:pic>
      <p:pic>
        <p:nvPicPr>
          <p:cNvPr id="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17211600" y="12192120"/>
            <a:ext cx="1987200" cy="152352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20875680" y="0"/>
            <a:ext cx="1371240" cy="2285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" name="PlaceHolder 3"/>
          <p:cNvSpPr>
            <a:spLocks noGrp="1"/>
          </p:cNvSpPr>
          <p:nvPr>
            <p:ph type="dt"/>
          </p:nvPr>
        </p:nvSpPr>
        <p:spPr>
          <a:xfrm rot="5400000">
            <a:off x="20311920" y="3581280"/>
            <a:ext cx="1980720" cy="6091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A8B1F76F-E615-407B-A9A8-A6BD64252395}" type="datetime"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1/2/20</a:t>
            </a:fld>
            <a:endParaRPr b="0" lang="en-US" sz="2200" spc="-1" strike="noStrike"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ftr"/>
          </p:nvPr>
        </p:nvSpPr>
        <p:spPr>
          <a:xfrm rot="5400000">
            <a:off x="17903520" y="6450480"/>
            <a:ext cx="7719120" cy="60912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sldNum"/>
          </p:nvPr>
        </p:nvSpPr>
        <p:spPr>
          <a:xfrm>
            <a:off x="20705040" y="591480"/>
            <a:ext cx="1676160" cy="153504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B547BD03-5D7C-4100-BCC5-4C5A8A6E7DA9}" type="slidenum">
              <a:rPr b="0" lang="en-US" sz="56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5600" spc="-1" strike="noStrike">
              <a:latin typeface="Times New Roman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5339520"/>
            <a:ext cx="8073720" cy="8376120"/>
          </a:xfrm>
          <a:prstGeom prst="rect">
            <a:avLst/>
          </a:prstGeom>
          <a:ln>
            <a:noFill/>
          </a:ln>
        </p:spPr>
      </p:pic>
      <p:pic>
        <p:nvPicPr>
          <p:cNvPr id="14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5784840"/>
            <a:ext cx="3044520" cy="473040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17218080" y="3352680"/>
            <a:ext cx="5638320" cy="563832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15998760" y="0"/>
            <a:ext cx="3206520" cy="2282400"/>
          </a:xfrm>
          <a:prstGeom prst="rect">
            <a:avLst/>
          </a:prstGeom>
          <a:ln>
            <a:noFill/>
          </a:ln>
        </p:spPr>
      </p:pic>
      <p:pic>
        <p:nvPicPr>
          <p:cNvPr id="14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17211600" y="12192120"/>
            <a:ext cx="1987200" cy="1523520"/>
          </a:xfrm>
          <a:prstGeom prst="rect">
            <a:avLst/>
          </a:prstGeom>
          <a:ln>
            <a:noFill/>
          </a:ln>
        </p:spPr>
      </p:pic>
      <p:sp>
        <p:nvSpPr>
          <p:cNvPr id="146" name="CustomShape 2"/>
          <p:cNvSpPr/>
          <p:nvPr/>
        </p:nvSpPr>
        <p:spPr>
          <a:xfrm>
            <a:off x="20875680" y="0"/>
            <a:ext cx="1371240" cy="2285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2387520" y="8953560"/>
            <a:ext cx="19621080" cy="80467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ffffff"/>
                </a:solidFill>
                <a:latin typeface="Century Gothic"/>
              </a:rPr>
              <a:t>–</a:t>
            </a:r>
            <a:r>
              <a:rPr b="0" i="1" lang="en-US" sz="3200" spc="-1" strike="noStrike">
                <a:solidFill>
                  <a:srgbClr val="ffffff"/>
                </a:solidFill>
                <a:latin typeface="Century Gothic"/>
              </a:rPr>
              <a:t>Johnny Appleseed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2387520" y="6076800"/>
            <a:ext cx="19621080" cy="8046720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”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Skriv ett citat här.” 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sldNum"/>
          </p:nvPr>
        </p:nvSpPr>
        <p:spPr>
          <a:xfrm>
            <a:off x="20705040" y="591480"/>
            <a:ext cx="1676160" cy="153504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0A335490-79E5-431A-99EA-F80B7B5A1CA9}" type="slidenum">
              <a:rPr b="0" lang="en-US" sz="56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5600" spc="-1" strike="noStrike">
              <a:latin typeface="Times New Roman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5339520"/>
            <a:ext cx="8073720" cy="8376120"/>
          </a:xfrm>
          <a:prstGeom prst="rect">
            <a:avLst/>
          </a:prstGeom>
          <a:ln>
            <a:noFill/>
          </a:ln>
        </p:spPr>
      </p:pic>
      <p:pic>
        <p:nvPicPr>
          <p:cNvPr id="18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5784840"/>
            <a:ext cx="3044520" cy="473040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17218080" y="3352680"/>
            <a:ext cx="5638320" cy="563832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9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15998760" y="0"/>
            <a:ext cx="3206520" cy="2282400"/>
          </a:xfrm>
          <a:prstGeom prst="rect">
            <a:avLst/>
          </a:prstGeom>
          <a:ln>
            <a:noFill/>
          </a:ln>
        </p:spPr>
      </p:pic>
      <p:pic>
        <p:nvPicPr>
          <p:cNvPr id="19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17211600" y="12192120"/>
            <a:ext cx="1987200" cy="152352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20875680" y="0"/>
            <a:ext cx="1371240" cy="2285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3" name="PlaceHolder 3"/>
          <p:cNvSpPr>
            <a:spLocks noGrp="1"/>
          </p:cNvSpPr>
          <p:nvPr>
            <p:ph type="title"/>
          </p:nvPr>
        </p:nvSpPr>
        <p:spPr>
          <a:xfrm>
            <a:off x="1292400" y="905400"/>
            <a:ext cx="18808920" cy="28008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Titeltext</a:t>
            </a:r>
            <a:endParaRPr b="0" lang="en-US" sz="8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sldNum"/>
          </p:nvPr>
        </p:nvSpPr>
        <p:spPr>
          <a:xfrm>
            <a:off x="20705040" y="591480"/>
            <a:ext cx="1676160" cy="153504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3B1DE23-0122-4605-B542-BC4F6703F777}" type="slidenum">
              <a:rPr b="0" lang="en-US" sz="56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5600" spc="-1" strike="noStrike">
              <a:latin typeface="Times New Roman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5339520"/>
            <a:ext cx="8073720" cy="8376120"/>
          </a:xfrm>
          <a:prstGeom prst="rect">
            <a:avLst/>
          </a:prstGeom>
          <a:ln>
            <a:noFill/>
          </a:ln>
        </p:spPr>
      </p:pic>
      <p:pic>
        <p:nvPicPr>
          <p:cNvPr id="23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5784840"/>
            <a:ext cx="3044520" cy="4730400"/>
          </a:xfrm>
          <a:prstGeom prst="rect">
            <a:avLst/>
          </a:prstGeom>
          <a:ln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17218080" y="3352680"/>
            <a:ext cx="5638320" cy="563832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15998760" y="0"/>
            <a:ext cx="3206520" cy="2282400"/>
          </a:xfrm>
          <a:prstGeom prst="rect">
            <a:avLst/>
          </a:prstGeom>
          <a:ln>
            <a:noFill/>
          </a:ln>
        </p:spPr>
      </p:pic>
      <p:pic>
        <p:nvPicPr>
          <p:cNvPr id="23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17211600" y="12192120"/>
            <a:ext cx="1987200" cy="1523520"/>
          </a:xfrm>
          <a:prstGeom prst="rect">
            <a:avLst/>
          </a:prstGeom>
          <a:ln>
            <a:noFill/>
          </a:ln>
        </p:spPr>
      </p:pic>
      <p:sp>
        <p:nvSpPr>
          <p:cNvPr id="237" name="CustomShape 2"/>
          <p:cNvSpPr/>
          <p:nvPr/>
        </p:nvSpPr>
        <p:spPr>
          <a:xfrm>
            <a:off x="20875680" y="0"/>
            <a:ext cx="1371240" cy="2285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8" name="PlaceHolder 3"/>
          <p:cNvSpPr>
            <a:spLocks noGrp="1"/>
          </p:cNvSpPr>
          <p:nvPr>
            <p:ph type="title"/>
          </p:nvPr>
        </p:nvSpPr>
        <p:spPr>
          <a:xfrm>
            <a:off x="1292400" y="905400"/>
            <a:ext cx="18808920" cy="28008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Titeltext</a:t>
            </a:r>
            <a:endParaRPr b="0" lang="en-US" sz="8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2206800" y="4105800"/>
            <a:ext cx="17892720" cy="83905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Brödtext nivå ett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ffffff"/>
                </a:solidFill>
                <a:latin typeface="Century Gothic"/>
              </a:rPr>
              <a:t>Brödtext nivå två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Brödtext nivå tre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Brödtext nivå fyra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Brödtext nivå fem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sldNum"/>
          </p:nvPr>
        </p:nvSpPr>
        <p:spPr>
          <a:xfrm>
            <a:off x="20705040" y="591480"/>
            <a:ext cx="1676160" cy="153504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FAD78AD-C787-4185-97DE-0DF998E3B8C1}" type="slidenum">
              <a:rPr b="0" lang="en-US" sz="56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5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5339520"/>
            <a:ext cx="8073720" cy="8376120"/>
          </a:xfrm>
          <a:prstGeom prst="rect">
            <a:avLst/>
          </a:prstGeom>
          <a:ln>
            <a:noFill/>
          </a:ln>
        </p:spPr>
      </p:pic>
      <p:pic>
        <p:nvPicPr>
          <p:cNvPr id="27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5784840"/>
            <a:ext cx="3044520" cy="473040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17218080" y="3352680"/>
            <a:ext cx="5638320" cy="563832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8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15998760" y="0"/>
            <a:ext cx="3206520" cy="2282400"/>
          </a:xfrm>
          <a:prstGeom prst="rect">
            <a:avLst/>
          </a:prstGeom>
          <a:ln>
            <a:noFill/>
          </a:ln>
        </p:spPr>
      </p:pic>
      <p:pic>
        <p:nvPicPr>
          <p:cNvPr id="28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17211600" y="12192120"/>
            <a:ext cx="1987200" cy="1523520"/>
          </a:xfrm>
          <a:prstGeom prst="rect">
            <a:avLst/>
          </a:prstGeom>
          <a:ln>
            <a:noFill/>
          </a:ln>
        </p:spPr>
      </p:pic>
      <p:sp>
        <p:nvSpPr>
          <p:cNvPr id="282" name="CustomShape 2"/>
          <p:cNvSpPr/>
          <p:nvPr/>
        </p:nvSpPr>
        <p:spPr>
          <a:xfrm>
            <a:off x="20875680" y="0"/>
            <a:ext cx="1371240" cy="2285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3" name="PlaceHolder 3"/>
          <p:cNvSpPr>
            <a:spLocks noGrp="1"/>
          </p:cNvSpPr>
          <p:nvPr>
            <p:ph type="sldNum"/>
          </p:nvPr>
        </p:nvSpPr>
        <p:spPr>
          <a:xfrm>
            <a:off x="20705040" y="591480"/>
            <a:ext cx="1676160" cy="153504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19CAE6C6-64E9-4939-B062-4A1804021D64}" type="slidenum">
              <a:rPr b="0" lang="en-US" sz="56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5600" spc="-1" strike="noStrike">
              <a:latin typeface="Times New Roman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slideLayout" Target="../slideLayouts/slideLayout75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2309760" y="2895480"/>
            <a:ext cx="17650800" cy="66589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4400" spc="-1" strike="noStrike">
                <a:solidFill>
                  <a:srgbClr val="ebebeb"/>
                </a:solidFill>
                <a:latin typeface="Century Gothic"/>
              </a:rPr>
              <a:t>Spring Cloud</a:t>
            </a:r>
            <a:endParaRPr b="0" lang="en-US" sz="14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2309760" y="9554760"/>
            <a:ext cx="17650800" cy="17226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en-US" sz="4000" spc="-1" strike="noStrike" cap="all">
                <a:solidFill>
                  <a:srgbClr val="8ad0d6"/>
                </a:solidFill>
                <a:latin typeface="Century Gothic"/>
              </a:rPr>
              <a:t>Micro services coding session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14484600" y="5603400"/>
            <a:ext cx="4823280" cy="4697640"/>
          </a:xfrm>
          <a:prstGeom prst="ellipse">
            <a:avLst/>
          </a:prstGeom>
          <a:solidFill>
            <a:srgbClr val="ffffff"/>
          </a:solidFill>
          <a:ln cap="rnd" w="19080">
            <a:solidFill>
              <a:srgbClr val="820f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Picture 5" descr=""/>
          <p:cNvPicPr/>
          <p:nvPr/>
        </p:nvPicPr>
        <p:blipFill>
          <a:blip r:embed="rId1"/>
          <a:stretch/>
        </p:blipFill>
        <p:spPr>
          <a:xfrm>
            <a:off x="15200640" y="6742800"/>
            <a:ext cx="3313080" cy="219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 flipH="1">
            <a:off x="8230320" y="6592680"/>
            <a:ext cx="1367280" cy="86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2"/>
          <p:cNvSpPr/>
          <p:nvPr/>
        </p:nvSpPr>
        <p:spPr>
          <a:xfrm>
            <a:off x="3488040" y="3256200"/>
            <a:ext cx="2573280" cy="119844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Config Server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8304480" y="914400"/>
            <a:ext cx="2573280" cy="1198440"/>
          </a:xfrm>
          <a:prstGeom prst="roundRect">
            <a:avLst>
              <a:gd name="adj" fmla="val 19510"/>
            </a:avLst>
          </a:prstGeom>
          <a:solidFill>
            <a:srgbClr val="e7232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Browser/Client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 flipV="1">
            <a:off x="12332520" y="4453200"/>
            <a:ext cx="2193480" cy="3585960"/>
          </a:xfrm>
          <a:prstGeom prst="bentConnector2">
            <a:avLst/>
          </a:prstGeom>
          <a:noFill/>
          <a:ln w="25560">
            <a:solidFill>
              <a:srgbClr val="ffffff"/>
            </a:solidFill>
            <a:custDash>
              <a:ds d="200000" sp="200000"/>
            </a:custDash>
            <a:miter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5"/>
          <p:cNvSpPr/>
          <p:nvPr/>
        </p:nvSpPr>
        <p:spPr>
          <a:xfrm>
            <a:off x="6823080" y="3396240"/>
            <a:ext cx="88452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Reads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8" name="CustomShape 6"/>
          <p:cNvSpPr/>
          <p:nvPr/>
        </p:nvSpPr>
        <p:spPr>
          <a:xfrm>
            <a:off x="6823080" y="5360400"/>
            <a:ext cx="88452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Reads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9" name="CustomShape 7"/>
          <p:cNvSpPr/>
          <p:nvPr/>
        </p:nvSpPr>
        <p:spPr>
          <a:xfrm>
            <a:off x="4318920" y="6637320"/>
            <a:ext cx="88452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Reads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0" name="CustomShape 8"/>
          <p:cNvSpPr/>
          <p:nvPr/>
        </p:nvSpPr>
        <p:spPr>
          <a:xfrm>
            <a:off x="11481120" y="6207480"/>
            <a:ext cx="2980080" cy="101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Registers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Sends heartbeats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Fetches service routes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1" name="CustomShape 9"/>
          <p:cNvSpPr/>
          <p:nvPr/>
        </p:nvSpPr>
        <p:spPr>
          <a:xfrm>
            <a:off x="1930320" y="2368440"/>
            <a:ext cx="16425000" cy="7991280"/>
          </a:xfrm>
          <a:prstGeom prst="roundRect">
            <a:avLst>
              <a:gd name="adj" fmla="val 15000"/>
            </a:avLst>
          </a:prstGeom>
          <a:noFill/>
          <a:ln w="25560">
            <a:solidFill>
              <a:srgbClr val="d8c094"/>
            </a:solidFill>
            <a:custDash>
              <a:ds d="2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0"/>
          <p:cNvSpPr/>
          <p:nvPr/>
        </p:nvSpPr>
        <p:spPr>
          <a:xfrm>
            <a:off x="8335800" y="5417280"/>
            <a:ext cx="2523240" cy="117540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Web Api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3" name="CustomShape 11"/>
          <p:cNvSpPr/>
          <p:nvPr/>
        </p:nvSpPr>
        <p:spPr>
          <a:xfrm>
            <a:off x="9809280" y="7453440"/>
            <a:ext cx="2523240" cy="117540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Items Service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4" name="CustomShape 12"/>
          <p:cNvSpPr/>
          <p:nvPr/>
        </p:nvSpPr>
        <p:spPr>
          <a:xfrm flipV="1" rot="16200000">
            <a:off x="9650880" y="-1619640"/>
            <a:ext cx="12240" cy="9751320"/>
          </a:xfrm>
          <a:prstGeom prst="curvedConnector3">
            <a:avLst>
              <a:gd name="adj1" fmla="val 3133331"/>
            </a:avLst>
          </a:prstGeom>
          <a:noFill/>
          <a:ln w="25560">
            <a:solidFill>
              <a:srgbClr val="ffffff"/>
            </a:solidFill>
            <a:prstDash val="lgDash"/>
            <a:miter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3"/>
          <p:cNvSpPr/>
          <p:nvPr/>
        </p:nvSpPr>
        <p:spPr>
          <a:xfrm rot="10800000">
            <a:off x="4775040" y="4455000"/>
            <a:ext cx="3560760" cy="1549800"/>
          </a:xfrm>
          <a:prstGeom prst="curvedConnector2">
            <a:avLst/>
          </a:prstGeom>
          <a:noFill/>
          <a:ln w="25560">
            <a:solidFill>
              <a:srgbClr val="ffffff"/>
            </a:solidFill>
            <a:prstDash val="lgDash"/>
            <a:miter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4"/>
          <p:cNvSpPr/>
          <p:nvPr/>
        </p:nvSpPr>
        <p:spPr>
          <a:xfrm rot="10800000">
            <a:off x="4775400" y="4455000"/>
            <a:ext cx="5033880" cy="3585960"/>
          </a:xfrm>
          <a:prstGeom prst="curvedConnector2">
            <a:avLst/>
          </a:prstGeom>
          <a:noFill/>
          <a:ln w="25560">
            <a:solidFill>
              <a:srgbClr val="ffffff"/>
            </a:solidFill>
            <a:prstDash val="lgDash"/>
            <a:miter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15"/>
          <p:cNvSpPr/>
          <p:nvPr/>
        </p:nvSpPr>
        <p:spPr>
          <a:xfrm rot="10800000">
            <a:off x="6061680" y="3855600"/>
            <a:ext cx="2242800" cy="1224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rgbClr val="ffffff"/>
            </a:solidFill>
            <a:prstDash val="lgDash"/>
            <a:miter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16"/>
          <p:cNvSpPr/>
          <p:nvPr/>
        </p:nvSpPr>
        <p:spPr>
          <a:xfrm>
            <a:off x="12644640" y="2559240"/>
            <a:ext cx="88452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Reads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9" name="CustomShape 17"/>
          <p:cNvSpPr/>
          <p:nvPr/>
        </p:nvSpPr>
        <p:spPr>
          <a:xfrm>
            <a:off x="9591480" y="2113200"/>
            <a:ext cx="360" cy="114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18"/>
          <p:cNvSpPr/>
          <p:nvPr/>
        </p:nvSpPr>
        <p:spPr>
          <a:xfrm>
            <a:off x="9591480" y="4455000"/>
            <a:ext cx="6120" cy="96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19"/>
          <p:cNvSpPr/>
          <p:nvPr/>
        </p:nvSpPr>
        <p:spPr>
          <a:xfrm>
            <a:off x="9597600" y="6592680"/>
            <a:ext cx="1472760" cy="86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0"/>
          <p:cNvSpPr/>
          <p:nvPr/>
        </p:nvSpPr>
        <p:spPr>
          <a:xfrm>
            <a:off x="13239720" y="3256200"/>
            <a:ext cx="2573280" cy="119844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Service Discovery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3" name="CustomShape 21"/>
          <p:cNvSpPr/>
          <p:nvPr/>
        </p:nvSpPr>
        <p:spPr>
          <a:xfrm>
            <a:off x="14677200" y="3002760"/>
            <a:ext cx="1387800" cy="527040"/>
          </a:xfrm>
          <a:prstGeom prst="roundRect">
            <a:avLst>
              <a:gd name="adj" fmla="val 36120"/>
            </a:avLst>
          </a:prstGeom>
          <a:solidFill>
            <a:srgbClr val="c0560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Eureka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4" name="CustomShape 22"/>
          <p:cNvSpPr/>
          <p:nvPr/>
        </p:nvSpPr>
        <p:spPr>
          <a:xfrm>
            <a:off x="14746680" y="4313520"/>
            <a:ext cx="2573280" cy="119844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Client Load Balancer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5" name="CustomShape 23"/>
          <p:cNvSpPr/>
          <p:nvPr/>
        </p:nvSpPr>
        <p:spPr>
          <a:xfrm>
            <a:off x="16157880" y="3975840"/>
            <a:ext cx="1387800" cy="527040"/>
          </a:xfrm>
          <a:prstGeom prst="roundRect">
            <a:avLst>
              <a:gd name="adj" fmla="val 36120"/>
            </a:avLst>
          </a:prstGeom>
          <a:solidFill>
            <a:srgbClr val="c0560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Ribbon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6" name="CustomShape 24"/>
          <p:cNvSpPr/>
          <p:nvPr/>
        </p:nvSpPr>
        <p:spPr>
          <a:xfrm>
            <a:off x="8304480" y="3256200"/>
            <a:ext cx="2573280" cy="119844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Gateway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7" name="CustomShape 25"/>
          <p:cNvSpPr/>
          <p:nvPr/>
        </p:nvSpPr>
        <p:spPr>
          <a:xfrm>
            <a:off x="9791640" y="3002760"/>
            <a:ext cx="1387800" cy="527040"/>
          </a:xfrm>
          <a:prstGeom prst="roundRect">
            <a:avLst>
              <a:gd name="adj" fmla="val 36120"/>
            </a:avLst>
          </a:prstGeom>
          <a:solidFill>
            <a:srgbClr val="c0560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Zuul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8" name="CustomShape 26"/>
          <p:cNvSpPr/>
          <p:nvPr/>
        </p:nvSpPr>
        <p:spPr>
          <a:xfrm>
            <a:off x="6968520" y="7453440"/>
            <a:ext cx="2523240" cy="117540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Reviews Service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449" name="Group 27"/>
          <p:cNvGrpSpPr/>
          <p:nvPr/>
        </p:nvGrpSpPr>
        <p:grpSpPr>
          <a:xfrm>
            <a:off x="3235680" y="4265640"/>
            <a:ext cx="11027880" cy="5019480"/>
            <a:chOff x="3235680" y="4265640"/>
            <a:chExt cx="11027880" cy="5019480"/>
          </a:xfrm>
        </p:grpSpPr>
        <p:sp>
          <p:nvSpPr>
            <p:cNvPr id="450" name="CustomShape 28"/>
            <p:cNvSpPr/>
            <p:nvPr/>
          </p:nvSpPr>
          <p:spPr>
            <a:xfrm>
              <a:off x="8074440" y="6393600"/>
              <a:ext cx="1387800" cy="527040"/>
            </a:xfrm>
            <a:prstGeom prst="roundRect">
              <a:avLst>
                <a:gd name="adj" fmla="val 36120"/>
              </a:avLst>
            </a:prstGeom>
            <a:solidFill>
              <a:srgbClr val="26435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entury Gothic"/>
                </a:rPr>
                <a:t>8100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1" name="CustomShape 29"/>
            <p:cNvSpPr/>
            <p:nvPr/>
          </p:nvSpPr>
          <p:spPr>
            <a:xfrm>
              <a:off x="3235680" y="4265640"/>
              <a:ext cx="1387800" cy="527040"/>
            </a:xfrm>
            <a:prstGeom prst="roundRect">
              <a:avLst>
                <a:gd name="adj" fmla="val 36120"/>
              </a:avLst>
            </a:prstGeom>
            <a:solidFill>
              <a:srgbClr val="26435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entury Gothic"/>
                </a:rPr>
                <a:t>8888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2" name="CustomShape 30"/>
            <p:cNvSpPr/>
            <p:nvPr/>
          </p:nvSpPr>
          <p:spPr>
            <a:xfrm>
              <a:off x="9547920" y="8369640"/>
              <a:ext cx="1387800" cy="527040"/>
            </a:xfrm>
            <a:prstGeom prst="roundRect">
              <a:avLst>
                <a:gd name="adj" fmla="val 36120"/>
              </a:avLst>
            </a:prstGeom>
            <a:solidFill>
              <a:srgbClr val="26435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entury Gothic"/>
                </a:rPr>
                <a:t>8080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3" name="CustomShape 31"/>
            <p:cNvSpPr/>
            <p:nvPr/>
          </p:nvSpPr>
          <p:spPr>
            <a:xfrm>
              <a:off x="9738360" y="8758080"/>
              <a:ext cx="1387800" cy="527040"/>
            </a:xfrm>
            <a:prstGeom prst="roundRect">
              <a:avLst>
                <a:gd name="adj" fmla="val 36120"/>
              </a:avLst>
            </a:prstGeom>
            <a:solidFill>
              <a:srgbClr val="26435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entury Gothic"/>
                </a:rPr>
                <a:t>8085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4" name="CustomShape 32"/>
            <p:cNvSpPr/>
            <p:nvPr/>
          </p:nvSpPr>
          <p:spPr>
            <a:xfrm>
              <a:off x="12875760" y="4265640"/>
              <a:ext cx="1387800" cy="527040"/>
            </a:xfrm>
            <a:prstGeom prst="roundRect">
              <a:avLst>
                <a:gd name="adj" fmla="val 36120"/>
              </a:avLst>
            </a:prstGeom>
            <a:solidFill>
              <a:srgbClr val="26435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entury Gothic"/>
                </a:rPr>
                <a:t>8761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5" name="CustomShape 33"/>
            <p:cNvSpPr/>
            <p:nvPr/>
          </p:nvSpPr>
          <p:spPr>
            <a:xfrm>
              <a:off x="8074440" y="4265640"/>
              <a:ext cx="1387800" cy="527040"/>
            </a:xfrm>
            <a:prstGeom prst="roundRect">
              <a:avLst>
                <a:gd name="adj" fmla="val 36120"/>
              </a:avLst>
            </a:prstGeom>
            <a:solidFill>
              <a:srgbClr val="26435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entury Gothic"/>
                </a:rPr>
                <a:t>20202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6" name="CustomShape 34"/>
            <p:cNvSpPr/>
            <p:nvPr/>
          </p:nvSpPr>
          <p:spPr>
            <a:xfrm>
              <a:off x="6707160" y="8369640"/>
              <a:ext cx="1387800" cy="527040"/>
            </a:xfrm>
            <a:prstGeom prst="roundRect">
              <a:avLst>
                <a:gd name="adj" fmla="val 36120"/>
              </a:avLst>
            </a:prstGeom>
            <a:solidFill>
              <a:srgbClr val="26435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entury Gothic"/>
                </a:rPr>
                <a:t>9090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7" name="CustomShape 35"/>
            <p:cNvSpPr/>
            <p:nvPr/>
          </p:nvSpPr>
          <p:spPr>
            <a:xfrm>
              <a:off x="6897600" y="8758080"/>
              <a:ext cx="1387800" cy="527040"/>
            </a:xfrm>
            <a:prstGeom prst="roundRect">
              <a:avLst>
                <a:gd name="adj" fmla="val 36120"/>
              </a:avLst>
            </a:prstGeom>
            <a:solidFill>
              <a:srgbClr val="26435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entury Gothic"/>
                </a:rPr>
                <a:t>9095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458" name="CustomShape 36"/>
          <p:cNvSpPr/>
          <p:nvPr/>
        </p:nvSpPr>
        <p:spPr>
          <a:xfrm rot="10800000">
            <a:off x="4775040" y="4455000"/>
            <a:ext cx="2193480" cy="3585960"/>
          </a:xfrm>
          <a:prstGeom prst="curvedConnector2">
            <a:avLst/>
          </a:prstGeom>
          <a:noFill/>
          <a:ln w="25560">
            <a:solidFill>
              <a:srgbClr val="ffffff"/>
            </a:solidFill>
            <a:prstDash val="lgDash"/>
            <a:miter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Line 37"/>
          <p:cNvSpPr/>
          <p:nvPr/>
        </p:nvSpPr>
        <p:spPr>
          <a:xfrm>
            <a:off x="10859400" y="6004800"/>
            <a:ext cx="3673080" cy="0"/>
          </a:xfrm>
          <a:prstGeom prst="line">
            <a:avLst/>
          </a:prstGeom>
          <a:ln cap="rnd" w="9360">
            <a:solidFill>
              <a:srgbClr val="ffffff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38"/>
          <p:cNvSpPr/>
          <p:nvPr/>
        </p:nvSpPr>
        <p:spPr>
          <a:xfrm>
            <a:off x="15272640" y="6848640"/>
            <a:ext cx="7958520" cy="5799240"/>
          </a:xfrm>
          <a:prstGeom prst="rect">
            <a:avLst/>
          </a:prstGeom>
          <a:gradFill rotWithShape="0">
            <a:gsLst>
              <a:gs pos="0">
                <a:srgbClr val="3b6856"/>
              </a:gs>
              <a:gs pos="100000">
                <a:srgbClr val="55947a"/>
              </a:gs>
            </a:gsLst>
            <a:lin ang="13500000"/>
          </a:gradFill>
          <a:ln cap="rnd" w="34920">
            <a:solidFill>
              <a:srgbClr val="4e7f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org.springframework.cloud:</a:t>
            </a:r>
            <a:endParaRPr b="0" lang="en-US" sz="2400" spc="-1" strike="noStrike">
              <a:latin typeface="Arial"/>
            </a:endParaRPr>
          </a:p>
          <a:p>
            <a:pPr marL="1371600">
              <a:lnSpc>
                <a:spcPct val="15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spring-cloud-config-server</a:t>
            </a:r>
            <a:endParaRPr b="0" lang="en-US" sz="2400" spc="-1" strike="noStrike">
              <a:latin typeface="Arial"/>
            </a:endParaRPr>
          </a:p>
          <a:p>
            <a:pPr marL="1371600">
              <a:lnSpc>
                <a:spcPct val="15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spring-cloud-config-client</a:t>
            </a:r>
            <a:endParaRPr b="0" lang="en-US" sz="2400" spc="-1" strike="noStrike">
              <a:latin typeface="Arial"/>
            </a:endParaRPr>
          </a:p>
          <a:p>
            <a:pPr marL="1371600">
              <a:lnSpc>
                <a:spcPct val="15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spring-cloud-starter-netflix-eureka-server</a:t>
            </a:r>
            <a:endParaRPr b="0" lang="en-US" sz="2400" spc="-1" strike="noStrike">
              <a:latin typeface="Arial"/>
            </a:endParaRPr>
          </a:p>
          <a:p>
            <a:pPr marL="1371600">
              <a:lnSpc>
                <a:spcPct val="15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spring-cloud-starter-netflix-eureka-client</a:t>
            </a:r>
            <a:endParaRPr b="0" lang="en-US" sz="2400" spc="-1" strike="noStrike">
              <a:latin typeface="Arial"/>
            </a:endParaRPr>
          </a:p>
          <a:p>
            <a:pPr marL="1371600">
              <a:lnSpc>
                <a:spcPct val="15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spring-cloud-starter-netflix-ribbon</a:t>
            </a:r>
            <a:endParaRPr b="0" lang="en-US" sz="2400" spc="-1" strike="noStrike">
              <a:latin typeface="Arial"/>
            </a:endParaRPr>
          </a:p>
          <a:p>
            <a:pPr marL="1371600">
              <a:lnSpc>
                <a:spcPct val="15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spring-cloud-starter-netflix-zuul</a:t>
            </a:r>
            <a:endParaRPr b="0" lang="en-US" sz="2400" spc="-1" strike="noStrike">
              <a:latin typeface="Arial"/>
            </a:endParaRPr>
          </a:p>
          <a:p>
            <a:pPr marL="1371600">
              <a:lnSpc>
                <a:spcPct val="15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spring-cloud-starter-openfeign</a:t>
            </a:r>
            <a:endParaRPr b="0" lang="en-US" sz="2400" spc="-1" strike="noStrike">
              <a:latin typeface="Arial"/>
            </a:endParaRPr>
          </a:p>
          <a:p>
            <a:pPr marL="1371600">
              <a:lnSpc>
                <a:spcPct val="15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entury Gothic"/>
              </a:rPr>
              <a:t>spring-cloud-starter-sleuth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1" name="CustomShape 39"/>
          <p:cNvSpPr/>
          <p:nvPr/>
        </p:nvSpPr>
        <p:spPr>
          <a:xfrm>
            <a:off x="10878120" y="3855600"/>
            <a:ext cx="236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9360">
            <a:solidFill>
              <a:srgbClr val="ffffff"/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62" name="Group 40"/>
          <p:cNvGrpSpPr/>
          <p:nvPr/>
        </p:nvGrpSpPr>
        <p:grpSpPr>
          <a:xfrm>
            <a:off x="8575920" y="8629200"/>
            <a:ext cx="675360" cy="1310760"/>
            <a:chOff x="8575920" y="8629200"/>
            <a:chExt cx="675360" cy="1310760"/>
          </a:xfrm>
        </p:grpSpPr>
        <p:sp>
          <p:nvSpPr>
            <p:cNvPr id="463" name="CustomShape 41"/>
            <p:cNvSpPr/>
            <p:nvPr/>
          </p:nvSpPr>
          <p:spPr>
            <a:xfrm>
              <a:off x="8575920" y="9161280"/>
              <a:ext cx="675360" cy="778680"/>
            </a:xfrm>
            <a:prstGeom prst="can">
              <a:avLst>
                <a:gd name="adj" fmla="val 25000"/>
              </a:avLst>
            </a:prstGeom>
            <a:solidFill>
              <a:srgbClr val="ea6312"/>
            </a:solidFill>
            <a:ln cap="rnd" w="19080">
              <a:solidFill>
                <a:srgbClr val="820f0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42"/>
            <p:cNvSpPr/>
            <p:nvPr/>
          </p:nvSpPr>
          <p:spPr>
            <a:xfrm flipV="1">
              <a:off x="8913960" y="8629200"/>
              <a:ext cx="360" cy="532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9360">
              <a:solidFill>
                <a:srgbClr val="ffffff"/>
              </a:solidFill>
              <a:prstDash val="sysDash"/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5" name="Group 43"/>
          <p:cNvGrpSpPr/>
          <p:nvPr/>
        </p:nvGrpSpPr>
        <p:grpSpPr>
          <a:xfrm>
            <a:off x="11422080" y="8633160"/>
            <a:ext cx="675360" cy="1311120"/>
            <a:chOff x="11422080" y="8633160"/>
            <a:chExt cx="675360" cy="1311120"/>
          </a:xfrm>
        </p:grpSpPr>
        <p:sp>
          <p:nvSpPr>
            <p:cNvPr id="466" name="CustomShape 44"/>
            <p:cNvSpPr/>
            <p:nvPr/>
          </p:nvSpPr>
          <p:spPr>
            <a:xfrm>
              <a:off x="11422080" y="9165600"/>
              <a:ext cx="675360" cy="778680"/>
            </a:xfrm>
            <a:prstGeom prst="can">
              <a:avLst>
                <a:gd name="adj" fmla="val 25000"/>
              </a:avLst>
            </a:prstGeom>
            <a:solidFill>
              <a:srgbClr val="ea6312"/>
            </a:solidFill>
            <a:ln cap="rnd" w="19080">
              <a:solidFill>
                <a:srgbClr val="820f0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45"/>
            <p:cNvSpPr/>
            <p:nvPr/>
          </p:nvSpPr>
          <p:spPr>
            <a:xfrm flipV="1">
              <a:off x="11760120" y="8633160"/>
              <a:ext cx="360" cy="532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9360">
              <a:solidFill>
                <a:srgbClr val="ffffff"/>
              </a:solidFill>
              <a:prstDash val="sysDash"/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 flipH="1">
            <a:off x="8230320" y="6592680"/>
            <a:ext cx="1367280" cy="86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"/>
          <p:cNvSpPr/>
          <p:nvPr/>
        </p:nvSpPr>
        <p:spPr>
          <a:xfrm>
            <a:off x="3488040" y="3256200"/>
            <a:ext cx="2573280" cy="119844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Config Maps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8304480" y="914400"/>
            <a:ext cx="2573280" cy="1198440"/>
          </a:xfrm>
          <a:prstGeom prst="roundRect">
            <a:avLst>
              <a:gd name="adj" fmla="val 19510"/>
            </a:avLst>
          </a:prstGeom>
          <a:solidFill>
            <a:srgbClr val="e7232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Browser/Client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 flipV="1">
            <a:off x="12332520" y="4453200"/>
            <a:ext cx="2193480" cy="3585960"/>
          </a:xfrm>
          <a:prstGeom prst="bentConnector2">
            <a:avLst/>
          </a:prstGeom>
          <a:noFill/>
          <a:ln w="25560">
            <a:solidFill>
              <a:srgbClr val="ffffff"/>
            </a:solidFill>
            <a:custDash>
              <a:ds d="200000" sp="200000"/>
            </a:custDash>
            <a:miter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5"/>
          <p:cNvSpPr/>
          <p:nvPr/>
        </p:nvSpPr>
        <p:spPr>
          <a:xfrm>
            <a:off x="6823080" y="3396240"/>
            <a:ext cx="88452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Reads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3" name="CustomShape 6"/>
          <p:cNvSpPr/>
          <p:nvPr/>
        </p:nvSpPr>
        <p:spPr>
          <a:xfrm>
            <a:off x="6823080" y="5360400"/>
            <a:ext cx="88452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Reads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4" name="CustomShape 7"/>
          <p:cNvSpPr/>
          <p:nvPr/>
        </p:nvSpPr>
        <p:spPr>
          <a:xfrm>
            <a:off x="4318920" y="6637320"/>
            <a:ext cx="88452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Reads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5" name="CustomShape 8"/>
          <p:cNvSpPr/>
          <p:nvPr/>
        </p:nvSpPr>
        <p:spPr>
          <a:xfrm>
            <a:off x="11481120" y="6207480"/>
            <a:ext cx="2980080" cy="101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Registers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Sends heartbeats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Fetches service routes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6" name="CustomShape 9"/>
          <p:cNvSpPr/>
          <p:nvPr/>
        </p:nvSpPr>
        <p:spPr>
          <a:xfrm>
            <a:off x="1930320" y="2368440"/>
            <a:ext cx="16425000" cy="7991280"/>
          </a:xfrm>
          <a:prstGeom prst="roundRect">
            <a:avLst>
              <a:gd name="adj" fmla="val 15000"/>
            </a:avLst>
          </a:prstGeom>
          <a:noFill/>
          <a:ln w="25560">
            <a:solidFill>
              <a:srgbClr val="d8c094"/>
            </a:solidFill>
            <a:custDash>
              <a:ds d="2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0"/>
          <p:cNvSpPr/>
          <p:nvPr/>
        </p:nvSpPr>
        <p:spPr>
          <a:xfrm>
            <a:off x="8335800" y="5417280"/>
            <a:ext cx="2523240" cy="117540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Web Api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8" name="CustomShape 11"/>
          <p:cNvSpPr/>
          <p:nvPr/>
        </p:nvSpPr>
        <p:spPr>
          <a:xfrm>
            <a:off x="9809280" y="7453440"/>
            <a:ext cx="2523240" cy="117540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Items Service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9" name="CustomShape 12"/>
          <p:cNvSpPr/>
          <p:nvPr/>
        </p:nvSpPr>
        <p:spPr>
          <a:xfrm flipV="1" rot="16200000">
            <a:off x="9650880" y="-1619640"/>
            <a:ext cx="12240" cy="9751320"/>
          </a:xfrm>
          <a:prstGeom prst="curvedConnector3">
            <a:avLst>
              <a:gd name="adj1" fmla="val 3133331"/>
            </a:avLst>
          </a:prstGeom>
          <a:noFill/>
          <a:ln w="25560">
            <a:solidFill>
              <a:srgbClr val="ffffff"/>
            </a:solidFill>
            <a:prstDash val="lgDash"/>
            <a:miter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3"/>
          <p:cNvSpPr/>
          <p:nvPr/>
        </p:nvSpPr>
        <p:spPr>
          <a:xfrm rot="10800000">
            <a:off x="4775040" y="4455000"/>
            <a:ext cx="3560760" cy="1549800"/>
          </a:xfrm>
          <a:prstGeom prst="curvedConnector2">
            <a:avLst/>
          </a:prstGeom>
          <a:noFill/>
          <a:ln w="25560">
            <a:solidFill>
              <a:srgbClr val="ffffff"/>
            </a:solidFill>
            <a:prstDash val="lgDash"/>
            <a:miter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14"/>
          <p:cNvSpPr/>
          <p:nvPr/>
        </p:nvSpPr>
        <p:spPr>
          <a:xfrm rot="10800000">
            <a:off x="4775400" y="4455000"/>
            <a:ext cx="5033880" cy="3585960"/>
          </a:xfrm>
          <a:prstGeom prst="curvedConnector2">
            <a:avLst/>
          </a:prstGeom>
          <a:noFill/>
          <a:ln w="25560">
            <a:solidFill>
              <a:srgbClr val="ffffff"/>
            </a:solidFill>
            <a:prstDash val="lgDash"/>
            <a:miter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15"/>
          <p:cNvSpPr/>
          <p:nvPr/>
        </p:nvSpPr>
        <p:spPr>
          <a:xfrm rot="10800000">
            <a:off x="6061680" y="3855600"/>
            <a:ext cx="2242800" cy="1224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rgbClr val="ffffff"/>
            </a:solidFill>
            <a:prstDash val="lgDash"/>
            <a:miter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16"/>
          <p:cNvSpPr/>
          <p:nvPr/>
        </p:nvSpPr>
        <p:spPr>
          <a:xfrm>
            <a:off x="12644640" y="2559240"/>
            <a:ext cx="88452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Reads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4" name="CustomShape 17"/>
          <p:cNvSpPr/>
          <p:nvPr/>
        </p:nvSpPr>
        <p:spPr>
          <a:xfrm>
            <a:off x="9591480" y="2113200"/>
            <a:ext cx="360" cy="114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18"/>
          <p:cNvSpPr/>
          <p:nvPr/>
        </p:nvSpPr>
        <p:spPr>
          <a:xfrm>
            <a:off x="9591480" y="4455000"/>
            <a:ext cx="6120" cy="96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9"/>
          <p:cNvSpPr/>
          <p:nvPr/>
        </p:nvSpPr>
        <p:spPr>
          <a:xfrm>
            <a:off x="9597600" y="6592680"/>
            <a:ext cx="1472760" cy="86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20"/>
          <p:cNvSpPr/>
          <p:nvPr/>
        </p:nvSpPr>
        <p:spPr>
          <a:xfrm>
            <a:off x="13239720" y="3256200"/>
            <a:ext cx="2573280" cy="119844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Service Discovery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8" name="CustomShape 21"/>
          <p:cNvSpPr/>
          <p:nvPr/>
        </p:nvSpPr>
        <p:spPr>
          <a:xfrm>
            <a:off x="14746680" y="4313520"/>
            <a:ext cx="2573280" cy="119844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Client Load Balancer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9" name="CustomShape 22"/>
          <p:cNvSpPr/>
          <p:nvPr/>
        </p:nvSpPr>
        <p:spPr>
          <a:xfrm>
            <a:off x="8304480" y="3256200"/>
            <a:ext cx="2573280" cy="119844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Ingress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0" name="CustomShape 23"/>
          <p:cNvSpPr/>
          <p:nvPr/>
        </p:nvSpPr>
        <p:spPr>
          <a:xfrm>
            <a:off x="6968520" y="7453440"/>
            <a:ext cx="2523240" cy="1175400"/>
          </a:xfrm>
          <a:prstGeom prst="roundRect">
            <a:avLst>
              <a:gd name="adj" fmla="val 19510"/>
            </a:avLst>
          </a:prstGeom>
          <a:solidFill>
            <a:srgbClr val="d8c09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Reviews Service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1" name="CustomShape 24"/>
          <p:cNvSpPr/>
          <p:nvPr/>
        </p:nvSpPr>
        <p:spPr>
          <a:xfrm rot="10800000">
            <a:off x="4775040" y="4455000"/>
            <a:ext cx="2193480" cy="3585960"/>
          </a:xfrm>
          <a:prstGeom prst="curvedConnector2">
            <a:avLst/>
          </a:prstGeom>
          <a:noFill/>
          <a:ln w="25560">
            <a:solidFill>
              <a:srgbClr val="ffffff"/>
            </a:solidFill>
            <a:prstDash val="lgDash"/>
            <a:miter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Line 25"/>
          <p:cNvSpPr/>
          <p:nvPr/>
        </p:nvSpPr>
        <p:spPr>
          <a:xfrm>
            <a:off x="10859400" y="6004800"/>
            <a:ext cx="3673080" cy="0"/>
          </a:xfrm>
          <a:prstGeom prst="line">
            <a:avLst/>
          </a:prstGeom>
          <a:ln cap="rnd" w="9360">
            <a:solidFill>
              <a:srgbClr val="ffffff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26"/>
          <p:cNvSpPr/>
          <p:nvPr/>
        </p:nvSpPr>
        <p:spPr>
          <a:xfrm>
            <a:off x="10878120" y="3855600"/>
            <a:ext cx="236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9360">
            <a:solidFill>
              <a:srgbClr val="ffffff"/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4" name="Group 27"/>
          <p:cNvGrpSpPr/>
          <p:nvPr/>
        </p:nvGrpSpPr>
        <p:grpSpPr>
          <a:xfrm>
            <a:off x="8575920" y="8629200"/>
            <a:ext cx="675360" cy="1310760"/>
            <a:chOff x="8575920" y="8629200"/>
            <a:chExt cx="675360" cy="1310760"/>
          </a:xfrm>
        </p:grpSpPr>
        <p:sp>
          <p:nvSpPr>
            <p:cNvPr id="495" name="CustomShape 28"/>
            <p:cNvSpPr/>
            <p:nvPr/>
          </p:nvSpPr>
          <p:spPr>
            <a:xfrm>
              <a:off x="8575920" y="9161280"/>
              <a:ext cx="675360" cy="778680"/>
            </a:xfrm>
            <a:prstGeom prst="can">
              <a:avLst>
                <a:gd name="adj" fmla="val 25000"/>
              </a:avLst>
            </a:prstGeom>
            <a:solidFill>
              <a:srgbClr val="ea6312"/>
            </a:solidFill>
            <a:ln cap="rnd" w="19080">
              <a:solidFill>
                <a:srgbClr val="820f0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29"/>
            <p:cNvSpPr/>
            <p:nvPr/>
          </p:nvSpPr>
          <p:spPr>
            <a:xfrm flipV="1">
              <a:off x="8913960" y="8629200"/>
              <a:ext cx="360" cy="532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9360">
              <a:solidFill>
                <a:srgbClr val="ffffff"/>
              </a:solidFill>
              <a:prstDash val="sysDash"/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7" name="Group 30"/>
          <p:cNvGrpSpPr/>
          <p:nvPr/>
        </p:nvGrpSpPr>
        <p:grpSpPr>
          <a:xfrm>
            <a:off x="11422080" y="8633160"/>
            <a:ext cx="675360" cy="1311120"/>
            <a:chOff x="11422080" y="8633160"/>
            <a:chExt cx="675360" cy="1311120"/>
          </a:xfrm>
        </p:grpSpPr>
        <p:sp>
          <p:nvSpPr>
            <p:cNvPr id="498" name="CustomShape 31"/>
            <p:cNvSpPr/>
            <p:nvPr/>
          </p:nvSpPr>
          <p:spPr>
            <a:xfrm>
              <a:off x="11422080" y="9165600"/>
              <a:ext cx="675360" cy="778680"/>
            </a:xfrm>
            <a:prstGeom prst="can">
              <a:avLst>
                <a:gd name="adj" fmla="val 25000"/>
              </a:avLst>
            </a:prstGeom>
            <a:solidFill>
              <a:srgbClr val="ea6312"/>
            </a:solidFill>
            <a:ln cap="rnd" w="19080">
              <a:solidFill>
                <a:srgbClr val="820f0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32"/>
            <p:cNvSpPr/>
            <p:nvPr/>
          </p:nvSpPr>
          <p:spPr>
            <a:xfrm flipV="1">
              <a:off x="11760120" y="8633160"/>
              <a:ext cx="360" cy="532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9360">
              <a:solidFill>
                <a:srgbClr val="ffffff"/>
              </a:solidFill>
              <a:prstDash val="sysDash"/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00" name="" descr=""/>
          <p:cNvPicPr/>
          <p:nvPr/>
        </p:nvPicPr>
        <p:blipFill>
          <a:blip r:embed="rId1"/>
          <a:stretch/>
        </p:blipFill>
        <p:spPr>
          <a:xfrm>
            <a:off x="15450840" y="2926080"/>
            <a:ext cx="734040" cy="712800"/>
          </a:xfrm>
          <a:prstGeom prst="rect">
            <a:avLst/>
          </a:prstGeom>
          <a:ln>
            <a:noFill/>
          </a:ln>
        </p:spPr>
      </p:pic>
      <p:pic>
        <p:nvPicPr>
          <p:cNvPr id="501" name="" descr=""/>
          <p:cNvPicPr/>
          <p:nvPr/>
        </p:nvPicPr>
        <p:blipFill>
          <a:blip r:embed="rId2"/>
          <a:stretch/>
        </p:blipFill>
        <p:spPr>
          <a:xfrm>
            <a:off x="16916400" y="3931920"/>
            <a:ext cx="734040" cy="712800"/>
          </a:xfrm>
          <a:prstGeom prst="rect">
            <a:avLst/>
          </a:prstGeom>
          <a:ln>
            <a:noFill/>
          </a:ln>
        </p:spPr>
      </p:pic>
      <p:pic>
        <p:nvPicPr>
          <p:cNvPr id="502" name="" descr=""/>
          <p:cNvPicPr/>
          <p:nvPr/>
        </p:nvPicPr>
        <p:blipFill>
          <a:blip r:embed="rId3"/>
          <a:stretch/>
        </p:blipFill>
        <p:spPr>
          <a:xfrm>
            <a:off x="5666760" y="2926080"/>
            <a:ext cx="734040" cy="712800"/>
          </a:xfrm>
          <a:prstGeom prst="rect">
            <a:avLst/>
          </a:prstGeom>
          <a:ln>
            <a:noFill/>
          </a:ln>
        </p:spPr>
      </p:pic>
      <p:pic>
        <p:nvPicPr>
          <p:cNvPr id="503" name="" descr=""/>
          <p:cNvPicPr/>
          <p:nvPr/>
        </p:nvPicPr>
        <p:blipFill>
          <a:blip r:embed="rId4"/>
          <a:stretch/>
        </p:blipFill>
        <p:spPr>
          <a:xfrm>
            <a:off x="10457640" y="2926080"/>
            <a:ext cx="734040" cy="712800"/>
          </a:xfrm>
          <a:prstGeom prst="rect">
            <a:avLst/>
          </a:prstGeom>
          <a:ln>
            <a:noFill/>
          </a:ln>
        </p:spPr>
      </p:pic>
      <p:pic>
        <p:nvPicPr>
          <p:cNvPr id="504" name="Picture 2" descr="Spring boot online training with Free Certification, Bangalore, Karnataka, India"/>
          <p:cNvPicPr/>
          <p:nvPr/>
        </p:nvPicPr>
        <p:blipFill>
          <a:blip r:embed="rId5"/>
          <a:stretch/>
        </p:blipFill>
        <p:spPr>
          <a:xfrm>
            <a:off x="10401840" y="5120640"/>
            <a:ext cx="662400" cy="649080"/>
          </a:xfrm>
          <a:prstGeom prst="rect">
            <a:avLst/>
          </a:prstGeom>
          <a:ln>
            <a:noFill/>
          </a:ln>
        </p:spPr>
      </p:pic>
      <p:pic>
        <p:nvPicPr>
          <p:cNvPr id="505" name="Picture 2" descr="Spring boot online training with Free Certification, Bangalore, Karnataka, India"/>
          <p:cNvPicPr/>
          <p:nvPr/>
        </p:nvPicPr>
        <p:blipFill>
          <a:blip r:embed="rId6"/>
          <a:stretch/>
        </p:blipFill>
        <p:spPr>
          <a:xfrm>
            <a:off x="9052560" y="7132320"/>
            <a:ext cx="662400" cy="649080"/>
          </a:xfrm>
          <a:prstGeom prst="rect">
            <a:avLst/>
          </a:prstGeom>
          <a:ln>
            <a:noFill/>
          </a:ln>
        </p:spPr>
      </p:pic>
      <p:pic>
        <p:nvPicPr>
          <p:cNvPr id="506" name="Picture 2" descr="Spring boot online training with Free Certification, Bangalore, Karnataka, India"/>
          <p:cNvPicPr/>
          <p:nvPr/>
        </p:nvPicPr>
        <p:blipFill>
          <a:blip r:embed="rId7"/>
          <a:stretch/>
        </p:blipFill>
        <p:spPr>
          <a:xfrm>
            <a:off x="11956320" y="7132680"/>
            <a:ext cx="662400" cy="64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roup 1"/>
          <p:cNvGrpSpPr/>
          <p:nvPr/>
        </p:nvGrpSpPr>
        <p:grpSpPr>
          <a:xfrm>
            <a:off x="7281000" y="1274760"/>
            <a:ext cx="9821160" cy="8302320"/>
            <a:chOff x="7281000" y="1274760"/>
            <a:chExt cx="9821160" cy="8302320"/>
          </a:xfrm>
        </p:grpSpPr>
        <p:sp>
          <p:nvSpPr>
            <p:cNvPr id="508" name="CustomShape 2"/>
            <p:cNvSpPr/>
            <p:nvPr/>
          </p:nvSpPr>
          <p:spPr>
            <a:xfrm>
              <a:off x="7890480" y="1274760"/>
              <a:ext cx="86029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US" sz="2400" spc="-1" strike="noStrike">
                  <a:solidFill>
                    <a:srgbClr val="ffffff"/>
                  </a:solidFill>
                  <a:latin typeface="Century Gothic"/>
                </a:rPr>
                <a:t>http://lucasmatt.com/2017/08/22/spring-microservices/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09" name="CustomShape 3"/>
            <p:cNvSpPr/>
            <p:nvPr/>
          </p:nvSpPr>
          <p:spPr>
            <a:xfrm>
              <a:off x="7281000" y="1908720"/>
              <a:ext cx="9821160" cy="7668360"/>
            </a:xfrm>
            <a:prstGeom prst="roundRect">
              <a:avLst>
                <a:gd name="adj" fmla="val 8594"/>
              </a:avLst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1292400" y="905400"/>
            <a:ext cx="18808920" cy="2800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Agenda</a:t>
            </a:r>
            <a:endParaRPr b="0" lang="en-US" sz="8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2206800" y="4105800"/>
            <a:ext cx="12606480" cy="839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685800" indent="-685440">
              <a:lnSpc>
                <a:spcPct val="100000"/>
              </a:lnSpc>
              <a:spcBef>
                <a:spcPts val="2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First a (provokingly short) introduction using PowerPoint slides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  <a:p>
            <a:pPr marL="685800" indent="-685440">
              <a:lnSpc>
                <a:spcPct val="100000"/>
              </a:lnSpc>
              <a:spcBef>
                <a:spcPts val="2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Then a tutorial that will present and discuss concepts while you build them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rcRect l="7592" t="12398" r="6005" b="5312"/>
          <a:stretch/>
        </p:blipFill>
        <p:spPr>
          <a:xfrm>
            <a:off x="15636240" y="2834640"/>
            <a:ext cx="6583320" cy="850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1292400" y="905400"/>
            <a:ext cx="18808920" cy="2800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Spring Boot</a:t>
            </a:r>
            <a:endParaRPr b="0" lang="en-US" sz="8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1470960" y="4753800"/>
            <a:ext cx="21974400" cy="839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Create </a:t>
            </a:r>
            <a:r>
              <a:rPr b="0" lang="en-US" sz="4000" spc="-1" strike="noStrike">
                <a:solidFill>
                  <a:srgbClr val="e6b729"/>
                </a:solidFill>
                <a:latin typeface="Century Gothic"/>
                <a:ea typeface="Century Gothic"/>
              </a:rPr>
              <a:t>stand-alone Spring applications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 that can be started using </a:t>
            </a:r>
            <a:r>
              <a:rPr b="0" i="1" lang="en-US" sz="4000" spc="-1" strike="noStrike">
                <a:solidFill>
                  <a:srgbClr val="e6b729"/>
                </a:solidFill>
                <a:latin typeface="Century Gothic"/>
                <a:ea typeface="Century Gothic"/>
              </a:rPr>
              <a:t>java –jar app.jar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 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Embed Tomcat, Jetty or Undertow directly (</a:t>
            </a:r>
            <a:r>
              <a:rPr b="0" lang="en-US" sz="4000" spc="-1" strike="noStrike">
                <a:solidFill>
                  <a:srgbClr val="e6b729"/>
                </a:solidFill>
                <a:latin typeface="Century Gothic"/>
                <a:ea typeface="Century Gothic"/>
              </a:rPr>
              <a:t>no need to deploy in application servers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) </a:t>
            </a:r>
            <a:br/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 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Provides </a:t>
            </a:r>
            <a:r>
              <a:rPr b="0" lang="en-US" sz="4000" spc="-1" strike="noStrike">
                <a:solidFill>
                  <a:srgbClr val="e6b729"/>
                </a:solidFill>
                <a:latin typeface="Century Gothic"/>
                <a:ea typeface="Century Gothic"/>
              </a:rPr>
              <a:t>opinionated 'starter' dependencies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 to simplify build configuration </a:t>
            </a:r>
            <a:br/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 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6b729"/>
                </a:solidFill>
                <a:latin typeface="Century Gothic"/>
                <a:ea typeface="Century Gothic"/>
              </a:rPr>
              <a:t>Automatically configure 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Spring and 3rd party libraries whenever possible </a:t>
            </a:r>
            <a:br/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 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Provides production-ready features such as </a:t>
            </a:r>
            <a:r>
              <a:rPr b="0" lang="en-US" sz="4000" spc="-1" strike="noStrike">
                <a:solidFill>
                  <a:srgbClr val="e6b729"/>
                </a:solidFill>
                <a:latin typeface="Century Gothic"/>
                <a:ea typeface="Century Gothic"/>
              </a:rPr>
              <a:t>metrics, health checks and externalized configuration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2001"/>
              </a:spcBef>
            </a:pP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337" name="Picture 2" descr="Spring boot online training with Free Certification, Bangalore, Karnataka, India"/>
          <p:cNvPicPr/>
          <p:nvPr/>
        </p:nvPicPr>
        <p:blipFill>
          <a:blip r:embed="rId1"/>
          <a:stretch/>
        </p:blipFill>
        <p:spPr>
          <a:xfrm>
            <a:off x="19633680" y="730440"/>
            <a:ext cx="3808800" cy="373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899600" y="3493080"/>
            <a:ext cx="14584320" cy="7845120"/>
          </a:xfrm>
          <a:prstGeom prst="roundRect">
            <a:avLst>
              <a:gd name="adj" fmla="val 8594"/>
            </a:avLst>
          </a:prstGeom>
          <a:blipFill rotWithShape="0">
            <a:blip r:embed="rId1"/>
            <a:stretch>
              <a:fillRect l="0" t="14449" r="0" b="1389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"/>
          <p:cNvSpPr/>
          <p:nvPr/>
        </p:nvSpPr>
        <p:spPr>
          <a:xfrm>
            <a:off x="1292400" y="905400"/>
            <a:ext cx="18808920" cy="280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Spring Boot</a:t>
            </a:r>
            <a:endParaRPr b="0" lang="en-US" sz="8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19609920" y="730440"/>
            <a:ext cx="3832200" cy="3732480"/>
          </a:xfrm>
          <a:prstGeom prst="ellipse">
            <a:avLst/>
          </a:prstGeom>
          <a:solidFill>
            <a:srgbClr val="ffffff"/>
          </a:solidFill>
          <a:ln cap="rnd" w="19080">
            <a:solidFill>
              <a:srgbClr val="820f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"/>
          <p:cNvSpPr/>
          <p:nvPr/>
        </p:nvSpPr>
        <p:spPr>
          <a:xfrm>
            <a:off x="1292400" y="905400"/>
            <a:ext cx="18808920" cy="280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Spring Cloud</a:t>
            </a:r>
            <a:endParaRPr b="0" lang="en-US" sz="8400" spc="-1" strike="noStrike">
              <a:latin typeface="Arial"/>
            </a:endParaRPr>
          </a:p>
        </p:txBody>
      </p:sp>
      <p:pic>
        <p:nvPicPr>
          <p:cNvPr id="342" name="Picture 1" descr=""/>
          <p:cNvPicPr/>
          <p:nvPr/>
        </p:nvPicPr>
        <p:blipFill>
          <a:blip r:embed="rId1"/>
          <a:stretch/>
        </p:blipFill>
        <p:spPr>
          <a:xfrm>
            <a:off x="20210040" y="1724760"/>
            <a:ext cx="2632320" cy="1744200"/>
          </a:xfrm>
          <a:prstGeom prst="rect">
            <a:avLst/>
          </a:prstGeom>
          <a:ln>
            <a:noFill/>
          </a:ln>
        </p:spPr>
      </p:pic>
      <p:sp>
        <p:nvSpPr>
          <p:cNvPr id="343" name="CustomShape 3"/>
          <p:cNvSpPr/>
          <p:nvPr/>
        </p:nvSpPr>
        <p:spPr>
          <a:xfrm>
            <a:off x="2149200" y="5245560"/>
            <a:ext cx="19051560" cy="131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”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Spring Cloud </a:t>
            </a:r>
            <a:r>
              <a:rPr b="0" lang="en-US" sz="4000" spc="-1" strike="noStrike">
                <a:solidFill>
                  <a:srgbClr val="e6b729"/>
                </a:solidFill>
                <a:latin typeface="Century Gothic"/>
              </a:rPr>
              <a:t>provides</a:t>
            </a:r>
            <a:r>
              <a:rPr b="0" lang="en-US" sz="4000" spc="-1" strike="noStrike">
                <a:solidFill>
                  <a:srgbClr val="90baae"/>
                </a:solidFill>
                <a:latin typeface="Century Gothic"/>
              </a:rPr>
              <a:t> </a:t>
            </a:r>
            <a:r>
              <a:rPr b="0" lang="en-US" sz="4000" spc="-1" strike="noStrike">
                <a:solidFill>
                  <a:srgbClr val="e6b729"/>
                </a:solidFill>
                <a:latin typeface="Century Gothic"/>
              </a:rPr>
              <a:t>tools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 for developers to quickly build some of the </a:t>
            </a:r>
            <a:r>
              <a:rPr b="0" lang="en-US" sz="4000" spc="-1" strike="noStrike">
                <a:solidFill>
                  <a:srgbClr val="e6b729"/>
                </a:solidFill>
                <a:latin typeface="Century Gothic"/>
              </a:rPr>
              <a:t>common patterns in distributed systems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” 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2517120" y="8538840"/>
            <a:ext cx="18455760" cy="131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”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Spring Cloud takes a very </a:t>
            </a:r>
            <a:r>
              <a:rPr b="0" lang="en-US" sz="4000" spc="-1" strike="noStrike">
                <a:solidFill>
                  <a:srgbClr val="e6b729"/>
                </a:solidFill>
                <a:latin typeface="Helvetica Neue"/>
              </a:rPr>
              <a:t>declarative approach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, and often you get a lot of features with just a </a:t>
            </a:r>
            <a:r>
              <a:rPr b="0" lang="en-US" sz="4000" spc="-1" strike="noStrike">
                <a:solidFill>
                  <a:srgbClr val="e6b729"/>
                </a:solidFill>
                <a:latin typeface="Helvetica Neue"/>
              </a:rPr>
              <a:t>classpath change and/or an annotation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” 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1292400" y="905400"/>
            <a:ext cx="18808920" cy="2800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Macro, mini, micro services</a:t>
            </a:r>
            <a:endParaRPr b="0" lang="en-US" sz="8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4275000" y="3193560"/>
            <a:ext cx="15833880" cy="8705520"/>
          </a:xfrm>
          <a:prstGeom prst="roundRect">
            <a:avLst>
              <a:gd name="adj" fmla="val 4167"/>
            </a:avLst>
          </a:prstGeom>
          <a:blipFill rotWithShape="0">
            <a:blip r:embed="rId1"/>
            <a:stretch>
              <a:fillRect/>
            </a:stretch>
          </a:blipFill>
          <a:ln cap="sq" w="76320">
            <a:solidFill>
              <a:srgbClr val="292929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 rot="16200000">
            <a:off x="-7318080" y="2150280"/>
            <a:ext cx="18808920" cy="2800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Micro services patterns</a:t>
            </a:r>
            <a:endParaRPr b="0" lang="en-US" sz="8400" spc="-1" strike="noStrike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348" name="Group 2"/>
          <p:cNvGrpSpPr/>
          <p:nvPr/>
        </p:nvGrpSpPr>
        <p:grpSpPr>
          <a:xfrm>
            <a:off x="2489040" y="880560"/>
            <a:ext cx="18008280" cy="12005280"/>
            <a:chOff x="2489040" y="880560"/>
            <a:chExt cx="18008280" cy="12005280"/>
          </a:xfrm>
        </p:grpSpPr>
        <p:sp>
          <p:nvSpPr>
            <p:cNvPr id="349" name="CustomShape 3"/>
            <p:cNvSpPr/>
            <p:nvPr/>
          </p:nvSpPr>
          <p:spPr>
            <a:xfrm>
              <a:off x="2489040" y="880560"/>
              <a:ext cx="18008280" cy="1200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4"/>
            <p:cNvSpPr/>
            <p:nvPr/>
          </p:nvSpPr>
          <p:spPr>
            <a:xfrm>
              <a:off x="3025440" y="885240"/>
              <a:ext cx="2822400" cy="14108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ebc55f"/>
                </a:gs>
                <a:gs pos="100000">
                  <a:srgbClr val="ba931f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4680" rIns="53280" tIns="77040" bIns="77040" anchor="ctr">
              <a:noAutofit/>
            </a:bodyPr>
            <a:p>
              <a:pPr algn="ctr"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ff"/>
                  </a:solidFill>
                  <a:latin typeface="Century Gothic"/>
                </a:rPr>
                <a:t>Decomposition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51" name="CustomShape 5"/>
            <p:cNvSpPr/>
            <p:nvPr/>
          </p:nvSpPr>
          <p:spPr>
            <a:xfrm>
              <a:off x="3307680" y="2296440"/>
              <a:ext cx="281880" cy="1058040"/>
            </a:xfrm>
            <a:custGeom>
              <a:avLst/>
              <a:gdLst/>
              <a:ahLst/>
              <a:rect l="l" t="t" r="r" b="b"/>
              <a:pathLst>
                <a:path w="282263" h="1058488">
                  <a:moveTo>
                    <a:pt x="0" y="0"/>
                  </a:moveTo>
                  <a:lnTo>
                    <a:pt x="0" y="1058488"/>
                  </a:lnTo>
                  <a:lnTo>
                    <a:pt x="282263" y="1058488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6"/>
            <p:cNvSpPr/>
            <p:nvPr/>
          </p:nvSpPr>
          <p:spPr>
            <a:xfrm>
              <a:off x="3590280" y="2649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Decompose by business capability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53" name="CustomShape 7"/>
            <p:cNvSpPr/>
            <p:nvPr/>
          </p:nvSpPr>
          <p:spPr>
            <a:xfrm>
              <a:off x="3307680" y="2296440"/>
              <a:ext cx="281880" cy="2822400"/>
            </a:xfrm>
            <a:custGeom>
              <a:avLst/>
              <a:gdLst/>
              <a:ahLst/>
              <a:rect l="l" t="t" r="r" b="b"/>
              <a:pathLst>
                <a:path w="282263" h="2822637">
                  <a:moveTo>
                    <a:pt x="0" y="0"/>
                  </a:moveTo>
                  <a:lnTo>
                    <a:pt x="0" y="2822637"/>
                  </a:lnTo>
                  <a:lnTo>
                    <a:pt x="282263" y="2822637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8"/>
            <p:cNvSpPr/>
            <p:nvPr/>
          </p:nvSpPr>
          <p:spPr>
            <a:xfrm>
              <a:off x="3590280" y="4413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Decompose by subdomain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55" name="CustomShape 9"/>
            <p:cNvSpPr/>
            <p:nvPr/>
          </p:nvSpPr>
          <p:spPr>
            <a:xfrm>
              <a:off x="3307680" y="2296440"/>
              <a:ext cx="281880" cy="4586400"/>
            </a:xfrm>
            <a:custGeom>
              <a:avLst/>
              <a:gdLst/>
              <a:ahLst/>
              <a:rect l="l" t="t" r="r" b="b"/>
              <a:pathLst>
                <a:path w="282263" h="4586785">
                  <a:moveTo>
                    <a:pt x="0" y="0"/>
                  </a:moveTo>
                  <a:lnTo>
                    <a:pt x="0" y="4586785"/>
                  </a:lnTo>
                  <a:lnTo>
                    <a:pt x="282263" y="4586785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10"/>
            <p:cNvSpPr/>
            <p:nvPr/>
          </p:nvSpPr>
          <p:spPr>
            <a:xfrm>
              <a:off x="3590280" y="6177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Decompose by transactions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57" name="CustomShape 11"/>
            <p:cNvSpPr/>
            <p:nvPr/>
          </p:nvSpPr>
          <p:spPr>
            <a:xfrm>
              <a:off x="3307680" y="2296440"/>
              <a:ext cx="281880" cy="6350400"/>
            </a:xfrm>
            <a:custGeom>
              <a:avLst/>
              <a:gdLst/>
              <a:ahLst/>
              <a:rect l="l" t="t" r="r" b="b"/>
              <a:pathLst>
                <a:path w="282263" h="6350933">
                  <a:moveTo>
                    <a:pt x="0" y="0"/>
                  </a:moveTo>
                  <a:lnTo>
                    <a:pt x="0" y="6350933"/>
                  </a:lnTo>
                  <a:lnTo>
                    <a:pt x="282263" y="6350933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12"/>
            <p:cNvSpPr/>
            <p:nvPr/>
          </p:nvSpPr>
          <p:spPr>
            <a:xfrm>
              <a:off x="3590280" y="794196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Strangler pattern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59" name="CustomShape 13"/>
            <p:cNvSpPr/>
            <p:nvPr/>
          </p:nvSpPr>
          <p:spPr>
            <a:xfrm>
              <a:off x="3307680" y="2296440"/>
              <a:ext cx="281880" cy="8114760"/>
            </a:xfrm>
            <a:custGeom>
              <a:avLst/>
              <a:gdLst/>
              <a:ahLst/>
              <a:rect l="l" t="t" r="r" b="b"/>
              <a:pathLst>
                <a:path w="282263" h="8115081">
                  <a:moveTo>
                    <a:pt x="0" y="0"/>
                  </a:moveTo>
                  <a:lnTo>
                    <a:pt x="0" y="8115081"/>
                  </a:lnTo>
                  <a:lnTo>
                    <a:pt x="282263" y="8115081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14"/>
            <p:cNvSpPr/>
            <p:nvPr/>
          </p:nvSpPr>
          <p:spPr>
            <a:xfrm>
              <a:off x="3590280" y="970596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Bulkhead pattern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61" name="CustomShape 15"/>
            <p:cNvSpPr/>
            <p:nvPr/>
          </p:nvSpPr>
          <p:spPr>
            <a:xfrm>
              <a:off x="3307680" y="2296440"/>
              <a:ext cx="281880" cy="9878760"/>
            </a:xfrm>
            <a:custGeom>
              <a:avLst/>
              <a:gdLst/>
              <a:ahLst/>
              <a:rect l="l" t="t" r="r" b="b"/>
              <a:pathLst>
                <a:path w="282263" h="9879229">
                  <a:moveTo>
                    <a:pt x="0" y="0"/>
                  </a:moveTo>
                  <a:lnTo>
                    <a:pt x="0" y="9879229"/>
                  </a:lnTo>
                  <a:lnTo>
                    <a:pt x="282263" y="9879229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16"/>
            <p:cNvSpPr/>
            <p:nvPr/>
          </p:nvSpPr>
          <p:spPr>
            <a:xfrm>
              <a:off x="3590280" y="1147032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Sidecar pattern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63" name="CustomShape 17"/>
            <p:cNvSpPr/>
            <p:nvPr/>
          </p:nvSpPr>
          <p:spPr>
            <a:xfrm>
              <a:off x="6553800" y="885240"/>
              <a:ext cx="2822400" cy="14108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ebc55f"/>
                </a:gs>
                <a:gs pos="100000">
                  <a:srgbClr val="ba931f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4680" rIns="53280" tIns="77040" bIns="77040" anchor="ctr">
              <a:noAutofit/>
            </a:bodyPr>
            <a:p>
              <a:pPr algn="ctr"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ff"/>
                  </a:solidFill>
                  <a:latin typeface="Century Gothic"/>
                </a:rPr>
                <a:t>Integration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64" name="CustomShape 18"/>
            <p:cNvSpPr/>
            <p:nvPr/>
          </p:nvSpPr>
          <p:spPr>
            <a:xfrm>
              <a:off x="6836040" y="2296440"/>
              <a:ext cx="281880" cy="1058040"/>
            </a:xfrm>
            <a:custGeom>
              <a:avLst/>
              <a:gdLst/>
              <a:ahLst/>
              <a:rect l="l" t="t" r="r" b="b"/>
              <a:pathLst>
                <a:path w="282263" h="1058488">
                  <a:moveTo>
                    <a:pt x="0" y="0"/>
                  </a:moveTo>
                  <a:lnTo>
                    <a:pt x="0" y="1058488"/>
                  </a:lnTo>
                  <a:lnTo>
                    <a:pt x="282263" y="1058488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19"/>
            <p:cNvSpPr/>
            <p:nvPr/>
          </p:nvSpPr>
          <p:spPr>
            <a:xfrm>
              <a:off x="7118280" y="2649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API gateway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66" name="CustomShape 20"/>
            <p:cNvSpPr/>
            <p:nvPr/>
          </p:nvSpPr>
          <p:spPr>
            <a:xfrm>
              <a:off x="6836040" y="2296440"/>
              <a:ext cx="281880" cy="2822400"/>
            </a:xfrm>
            <a:custGeom>
              <a:avLst/>
              <a:gdLst/>
              <a:ahLst/>
              <a:rect l="l" t="t" r="r" b="b"/>
              <a:pathLst>
                <a:path w="282263" h="2822637">
                  <a:moveTo>
                    <a:pt x="0" y="0"/>
                  </a:moveTo>
                  <a:lnTo>
                    <a:pt x="0" y="2822637"/>
                  </a:lnTo>
                  <a:lnTo>
                    <a:pt x="282263" y="2822637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21"/>
            <p:cNvSpPr/>
            <p:nvPr/>
          </p:nvSpPr>
          <p:spPr>
            <a:xfrm>
              <a:off x="7118280" y="4413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Aggregator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68" name="CustomShape 22"/>
            <p:cNvSpPr/>
            <p:nvPr/>
          </p:nvSpPr>
          <p:spPr>
            <a:xfrm>
              <a:off x="6836040" y="2296440"/>
              <a:ext cx="281880" cy="4586400"/>
            </a:xfrm>
            <a:custGeom>
              <a:avLst/>
              <a:gdLst/>
              <a:ahLst/>
              <a:rect l="l" t="t" r="r" b="b"/>
              <a:pathLst>
                <a:path w="282263" h="4586785">
                  <a:moveTo>
                    <a:pt x="0" y="0"/>
                  </a:moveTo>
                  <a:lnTo>
                    <a:pt x="0" y="4586785"/>
                  </a:lnTo>
                  <a:lnTo>
                    <a:pt x="282263" y="4586785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23"/>
            <p:cNvSpPr/>
            <p:nvPr/>
          </p:nvSpPr>
          <p:spPr>
            <a:xfrm>
              <a:off x="7118280" y="6177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Chained microservice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70" name="CustomShape 24"/>
            <p:cNvSpPr/>
            <p:nvPr/>
          </p:nvSpPr>
          <p:spPr>
            <a:xfrm>
              <a:off x="6836040" y="2296440"/>
              <a:ext cx="281880" cy="6350400"/>
            </a:xfrm>
            <a:custGeom>
              <a:avLst/>
              <a:gdLst/>
              <a:ahLst/>
              <a:rect l="l" t="t" r="r" b="b"/>
              <a:pathLst>
                <a:path w="282263" h="6350933">
                  <a:moveTo>
                    <a:pt x="0" y="0"/>
                  </a:moveTo>
                  <a:lnTo>
                    <a:pt x="0" y="6350933"/>
                  </a:lnTo>
                  <a:lnTo>
                    <a:pt x="282263" y="6350933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25"/>
            <p:cNvSpPr/>
            <p:nvPr/>
          </p:nvSpPr>
          <p:spPr>
            <a:xfrm>
              <a:off x="7118280" y="794196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Branch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72" name="CustomShape 26"/>
            <p:cNvSpPr/>
            <p:nvPr/>
          </p:nvSpPr>
          <p:spPr>
            <a:xfrm>
              <a:off x="6836040" y="2296440"/>
              <a:ext cx="281880" cy="8114760"/>
            </a:xfrm>
            <a:custGeom>
              <a:avLst/>
              <a:gdLst/>
              <a:ahLst/>
              <a:rect l="l" t="t" r="r" b="b"/>
              <a:pathLst>
                <a:path w="282263" h="8115081">
                  <a:moveTo>
                    <a:pt x="0" y="0"/>
                  </a:moveTo>
                  <a:lnTo>
                    <a:pt x="0" y="8115081"/>
                  </a:lnTo>
                  <a:lnTo>
                    <a:pt x="282263" y="8115081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27"/>
            <p:cNvSpPr/>
            <p:nvPr/>
          </p:nvSpPr>
          <p:spPr>
            <a:xfrm>
              <a:off x="7118280" y="970596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Client-side UI composition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74" name="CustomShape 28"/>
            <p:cNvSpPr/>
            <p:nvPr/>
          </p:nvSpPr>
          <p:spPr>
            <a:xfrm>
              <a:off x="10082160" y="885240"/>
              <a:ext cx="2822400" cy="14108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ebc55f"/>
                </a:gs>
                <a:gs pos="100000">
                  <a:srgbClr val="ba931f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4680" rIns="53280" tIns="77040" bIns="77040" anchor="ctr">
              <a:noAutofit/>
            </a:bodyPr>
            <a:p>
              <a:pPr algn="ctr"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ff"/>
                  </a:solidFill>
                  <a:latin typeface="Century Gothic"/>
                </a:rPr>
                <a:t>Database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75" name="CustomShape 29"/>
            <p:cNvSpPr/>
            <p:nvPr/>
          </p:nvSpPr>
          <p:spPr>
            <a:xfrm>
              <a:off x="10364400" y="2296440"/>
              <a:ext cx="281880" cy="1058040"/>
            </a:xfrm>
            <a:custGeom>
              <a:avLst/>
              <a:gdLst/>
              <a:ahLst/>
              <a:rect l="l" t="t" r="r" b="b"/>
              <a:pathLst>
                <a:path w="282263" h="1058488">
                  <a:moveTo>
                    <a:pt x="0" y="0"/>
                  </a:moveTo>
                  <a:lnTo>
                    <a:pt x="0" y="1058488"/>
                  </a:lnTo>
                  <a:lnTo>
                    <a:pt x="282263" y="1058488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30"/>
            <p:cNvSpPr/>
            <p:nvPr/>
          </p:nvSpPr>
          <p:spPr>
            <a:xfrm>
              <a:off x="10646640" y="2649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Database per service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77" name="CustomShape 31"/>
            <p:cNvSpPr/>
            <p:nvPr/>
          </p:nvSpPr>
          <p:spPr>
            <a:xfrm>
              <a:off x="10364400" y="2296440"/>
              <a:ext cx="281880" cy="2822400"/>
            </a:xfrm>
            <a:custGeom>
              <a:avLst/>
              <a:gdLst/>
              <a:ahLst/>
              <a:rect l="l" t="t" r="r" b="b"/>
              <a:pathLst>
                <a:path w="282263" h="2822637">
                  <a:moveTo>
                    <a:pt x="0" y="0"/>
                  </a:moveTo>
                  <a:lnTo>
                    <a:pt x="0" y="2822637"/>
                  </a:lnTo>
                  <a:lnTo>
                    <a:pt x="282263" y="2822637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32"/>
            <p:cNvSpPr/>
            <p:nvPr/>
          </p:nvSpPr>
          <p:spPr>
            <a:xfrm>
              <a:off x="10646640" y="4413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Shared database per service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79" name="CustomShape 33"/>
            <p:cNvSpPr/>
            <p:nvPr/>
          </p:nvSpPr>
          <p:spPr>
            <a:xfrm>
              <a:off x="10364400" y="2296440"/>
              <a:ext cx="281880" cy="4586400"/>
            </a:xfrm>
            <a:custGeom>
              <a:avLst/>
              <a:gdLst/>
              <a:ahLst/>
              <a:rect l="l" t="t" r="r" b="b"/>
              <a:pathLst>
                <a:path w="282263" h="4586785">
                  <a:moveTo>
                    <a:pt x="0" y="0"/>
                  </a:moveTo>
                  <a:lnTo>
                    <a:pt x="0" y="4586785"/>
                  </a:lnTo>
                  <a:lnTo>
                    <a:pt x="282263" y="4586785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34"/>
            <p:cNvSpPr/>
            <p:nvPr/>
          </p:nvSpPr>
          <p:spPr>
            <a:xfrm>
              <a:off x="10646640" y="6177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CQRS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81" name="CustomShape 35"/>
            <p:cNvSpPr/>
            <p:nvPr/>
          </p:nvSpPr>
          <p:spPr>
            <a:xfrm>
              <a:off x="10364400" y="2296440"/>
              <a:ext cx="281880" cy="6350400"/>
            </a:xfrm>
            <a:custGeom>
              <a:avLst/>
              <a:gdLst/>
              <a:ahLst/>
              <a:rect l="l" t="t" r="r" b="b"/>
              <a:pathLst>
                <a:path w="282263" h="6350933">
                  <a:moveTo>
                    <a:pt x="0" y="0"/>
                  </a:moveTo>
                  <a:lnTo>
                    <a:pt x="0" y="6350933"/>
                  </a:lnTo>
                  <a:lnTo>
                    <a:pt x="282263" y="6350933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36"/>
            <p:cNvSpPr/>
            <p:nvPr/>
          </p:nvSpPr>
          <p:spPr>
            <a:xfrm>
              <a:off x="10646640" y="794196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Event sourcing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83" name="CustomShape 37"/>
            <p:cNvSpPr/>
            <p:nvPr/>
          </p:nvSpPr>
          <p:spPr>
            <a:xfrm>
              <a:off x="10364400" y="2296440"/>
              <a:ext cx="281880" cy="8114760"/>
            </a:xfrm>
            <a:custGeom>
              <a:avLst/>
              <a:gdLst/>
              <a:ahLst/>
              <a:rect l="l" t="t" r="r" b="b"/>
              <a:pathLst>
                <a:path w="282263" h="8115081">
                  <a:moveTo>
                    <a:pt x="0" y="0"/>
                  </a:moveTo>
                  <a:lnTo>
                    <a:pt x="0" y="8115081"/>
                  </a:lnTo>
                  <a:lnTo>
                    <a:pt x="282263" y="8115081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38"/>
            <p:cNvSpPr/>
            <p:nvPr/>
          </p:nvSpPr>
          <p:spPr>
            <a:xfrm>
              <a:off x="10646640" y="970596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Saga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85" name="CustomShape 39"/>
            <p:cNvSpPr/>
            <p:nvPr/>
          </p:nvSpPr>
          <p:spPr>
            <a:xfrm>
              <a:off x="13610520" y="885240"/>
              <a:ext cx="2822400" cy="14108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ebc55f"/>
                </a:gs>
                <a:gs pos="100000">
                  <a:srgbClr val="ba931f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4680" rIns="53280" tIns="77040" bIns="77040" anchor="ctr">
              <a:noAutofit/>
            </a:bodyPr>
            <a:p>
              <a:pPr algn="ctr"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ff"/>
                  </a:solidFill>
                  <a:latin typeface="Century Gothic"/>
                </a:rPr>
                <a:t>Observability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86" name="CustomShape 40"/>
            <p:cNvSpPr/>
            <p:nvPr/>
          </p:nvSpPr>
          <p:spPr>
            <a:xfrm>
              <a:off x="13892760" y="2296440"/>
              <a:ext cx="281880" cy="1058040"/>
            </a:xfrm>
            <a:custGeom>
              <a:avLst/>
              <a:gdLst/>
              <a:ahLst/>
              <a:rect l="l" t="t" r="r" b="b"/>
              <a:pathLst>
                <a:path w="282263" h="1058488">
                  <a:moveTo>
                    <a:pt x="0" y="0"/>
                  </a:moveTo>
                  <a:lnTo>
                    <a:pt x="0" y="1058488"/>
                  </a:lnTo>
                  <a:lnTo>
                    <a:pt x="282263" y="1058488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41"/>
            <p:cNvSpPr/>
            <p:nvPr/>
          </p:nvSpPr>
          <p:spPr>
            <a:xfrm>
              <a:off x="14175000" y="2649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Distributed tracing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88" name="CustomShape 42"/>
            <p:cNvSpPr/>
            <p:nvPr/>
          </p:nvSpPr>
          <p:spPr>
            <a:xfrm>
              <a:off x="13892760" y="2296440"/>
              <a:ext cx="281880" cy="2822400"/>
            </a:xfrm>
            <a:custGeom>
              <a:avLst/>
              <a:gdLst/>
              <a:ahLst/>
              <a:rect l="l" t="t" r="r" b="b"/>
              <a:pathLst>
                <a:path w="282263" h="2822637">
                  <a:moveTo>
                    <a:pt x="0" y="0"/>
                  </a:moveTo>
                  <a:lnTo>
                    <a:pt x="0" y="2822637"/>
                  </a:lnTo>
                  <a:lnTo>
                    <a:pt x="282263" y="2822637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43"/>
            <p:cNvSpPr/>
            <p:nvPr/>
          </p:nvSpPr>
          <p:spPr>
            <a:xfrm>
              <a:off x="14175000" y="4413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Health check API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90" name="CustomShape 44"/>
            <p:cNvSpPr/>
            <p:nvPr/>
          </p:nvSpPr>
          <p:spPr>
            <a:xfrm>
              <a:off x="13892760" y="2296440"/>
              <a:ext cx="281880" cy="4586400"/>
            </a:xfrm>
            <a:custGeom>
              <a:avLst/>
              <a:gdLst/>
              <a:ahLst/>
              <a:rect l="l" t="t" r="r" b="b"/>
              <a:pathLst>
                <a:path w="282263" h="4586785">
                  <a:moveTo>
                    <a:pt x="0" y="0"/>
                  </a:moveTo>
                  <a:lnTo>
                    <a:pt x="0" y="4586785"/>
                  </a:lnTo>
                  <a:lnTo>
                    <a:pt x="282263" y="4586785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45"/>
            <p:cNvSpPr/>
            <p:nvPr/>
          </p:nvSpPr>
          <p:spPr>
            <a:xfrm>
              <a:off x="14175000" y="6177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Log aggregation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92" name="CustomShape 46"/>
            <p:cNvSpPr/>
            <p:nvPr/>
          </p:nvSpPr>
          <p:spPr>
            <a:xfrm>
              <a:off x="13892760" y="2296440"/>
              <a:ext cx="281880" cy="6350400"/>
            </a:xfrm>
            <a:custGeom>
              <a:avLst/>
              <a:gdLst/>
              <a:ahLst/>
              <a:rect l="l" t="t" r="r" b="b"/>
              <a:pathLst>
                <a:path w="282263" h="6350933">
                  <a:moveTo>
                    <a:pt x="0" y="0"/>
                  </a:moveTo>
                  <a:lnTo>
                    <a:pt x="0" y="6350933"/>
                  </a:lnTo>
                  <a:lnTo>
                    <a:pt x="282263" y="6350933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47"/>
            <p:cNvSpPr/>
            <p:nvPr/>
          </p:nvSpPr>
          <p:spPr>
            <a:xfrm>
              <a:off x="14175000" y="794196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Performance metrics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94" name="CustomShape 48"/>
            <p:cNvSpPr/>
            <p:nvPr/>
          </p:nvSpPr>
          <p:spPr>
            <a:xfrm>
              <a:off x="17138880" y="885240"/>
              <a:ext cx="2822400" cy="14108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ebc55f"/>
                </a:gs>
                <a:gs pos="100000">
                  <a:srgbClr val="ba931f"/>
                </a:gs>
              </a:gsLst>
              <a:lin ang="5400000"/>
            </a:gradFill>
            <a:ln>
              <a:noFill/>
            </a:ln>
            <a:effectLst>
              <a:outerShdw dist="25560" dir="5400000">
                <a:srgbClr val="000000">
                  <a:alpha val="4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4680" rIns="53280" tIns="77040" bIns="77040" anchor="ctr">
              <a:noAutofit/>
            </a:bodyPr>
            <a:p>
              <a:pPr algn="ctr">
                <a:lnSpc>
                  <a:spcPct val="90000"/>
                </a:lnSpc>
                <a:spcAft>
                  <a:spcPts val="981"/>
                </a:spcAft>
              </a:pPr>
              <a:r>
                <a:rPr b="0" lang="en-US" sz="2800" spc="-1" strike="noStrike">
                  <a:solidFill>
                    <a:srgbClr val="ffffff"/>
                  </a:solidFill>
                  <a:latin typeface="Century Gothic"/>
                </a:rPr>
                <a:t>Cross-cutting concerns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95" name="CustomShape 49"/>
            <p:cNvSpPr/>
            <p:nvPr/>
          </p:nvSpPr>
          <p:spPr>
            <a:xfrm>
              <a:off x="17421120" y="2296440"/>
              <a:ext cx="281880" cy="1058040"/>
            </a:xfrm>
            <a:custGeom>
              <a:avLst/>
              <a:gdLst/>
              <a:ahLst/>
              <a:rect l="l" t="t" r="r" b="b"/>
              <a:pathLst>
                <a:path w="282263" h="1058488">
                  <a:moveTo>
                    <a:pt x="0" y="0"/>
                  </a:moveTo>
                  <a:lnTo>
                    <a:pt x="0" y="1058488"/>
                  </a:lnTo>
                  <a:lnTo>
                    <a:pt x="282263" y="1058488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50"/>
            <p:cNvSpPr/>
            <p:nvPr/>
          </p:nvSpPr>
          <p:spPr>
            <a:xfrm>
              <a:off x="17703360" y="2649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400" spc="-1" strike="noStrike">
                  <a:solidFill>
                    <a:srgbClr val="000000"/>
                  </a:solidFill>
                  <a:latin typeface="Century Gothic"/>
                </a:rPr>
                <a:t>External configuration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397" name="CustomShape 51"/>
            <p:cNvSpPr/>
            <p:nvPr/>
          </p:nvSpPr>
          <p:spPr>
            <a:xfrm>
              <a:off x="17421120" y="2296440"/>
              <a:ext cx="281880" cy="2822400"/>
            </a:xfrm>
            <a:custGeom>
              <a:avLst/>
              <a:gdLst/>
              <a:ahLst/>
              <a:rect l="l" t="t" r="r" b="b"/>
              <a:pathLst>
                <a:path w="282263" h="2822637">
                  <a:moveTo>
                    <a:pt x="0" y="0"/>
                  </a:moveTo>
                  <a:lnTo>
                    <a:pt x="0" y="2822637"/>
                  </a:lnTo>
                  <a:lnTo>
                    <a:pt x="282263" y="2822637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52"/>
            <p:cNvSpPr/>
            <p:nvPr/>
          </p:nvSpPr>
          <p:spPr>
            <a:xfrm>
              <a:off x="17703360" y="4413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Service discovery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399" name="CustomShape 53"/>
            <p:cNvSpPr/>
            <p:nvPr/>
          </p:nvSpPr>
          <p:spPr>
            <a:xfrm>
              <a:off x="17421120" y="2296440"/>
              <a:ext cx="281880" cy="4586400"/>
            </a:xfrm>
            <a:custGeom>
              <a:avLst/>
              <a:gdLst/>
              <a:ahLst/>
              <a:rect l="l" t="t" r="r" b="b"/>
              <a:pathLst>
                <a:path w="282263" h="4586785">
                  <a:moveTo>
                    <a:pt x="0" y="0"/>
                  </a:moveTo>
                  <a:lnTo>
                    <a:pt x="0" y="4586785"/>
                  </a:lnTo>
                  <a:lnTo>
                    <a:pt x="282263" y="4586785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54"/>
            <p:cNvSpPr/>
            <p:nvPr/>
          </p:nvSpPr>
          <p:spPr>
            <a:xfrm>
              <a:off x="17703360" y="617760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Circuit breaker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401" name="CustomShape 55"/>
            <p:cNvSpPr/>
            <p:nvPr/>
          </p:nvSpPr>
          <p:spPr>
            <a:xfrm>
              <a:off x="17421120" y="2296440"/>
              <a:ext cx="281880" cy="6350400"/>
            </a:xfrm>
            <a:custGeom>
              <a:avLst/>
              <a:gdLst/>
              <a:ahLst/>
              <a:rect l="l" t="t" r="r" b="b"/>
              <a:pathLst>
                <a:path w="282263" h="6350933">
                  <a:moveTo>
                    <a:pt x="0" y="0"/>
                  </a:moveTo>
                  <a:lnTo>
                    <a:pt x="0" y="6350933"/>
                  </a:lnTo>
                  <a:lnTo>
                    <a:pt x="282263" y="6350933"/>
                  </a:lnTo>
                </a:path>
              </a:pathLst>
            </a:custGeom>
            <a:noFill/>
            <a:ln cap="rnd" w="9360">
              <a:solidFill>
                <a:srgbClr val="b8922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56"/>
            <p:cNvSpPr/>
            <p:nvPr/>
          </p:nvSpPr>
          <p:spPr>
            <a:xfrm>
              <a:off x="17703360" y="7941960"/>
              <a:ext cx="2257920" cy="141084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90000"/>
              </a:srgbClr>
            </a:solidFill>
            <a:ln cap="rnd" w="9360">
              <a:solidFill>
                <a:srgbClr val="e6b72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920" rIns="47520" tIns="73080" bIns="73080" anchor="ctr">
              <a:noAutofit/>
            </a:bodyPr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000000"/>
                  </a:solidFill>
                  <a:latin typeface="Century Gothic"/>
                </a:rPr>
                <a:t>Blue-green deployment</a:t>
              </a:r>
              <a:endParaRPr b="0" lang="en-US" sz="2500" spc="-1" strike="noStrike">
                <a:latin typeface="Arial"/>
              </a:endParaRPr>
            </a:p>
          </p:txBody>
        </p:sp>
      </p:grpSp>
      <p:sp>
        <p:nvSpPr>
          <p:cNvPr id="403" name="CustomShape 57"/>
          <p:cNvSpPr/>
          <p:nvPr/>
        </p:nvSpPr>
        <p:spPr>
          <a:xfrm rot="10800000">
            <a:off x="9554040" y="3099240"/>
            <a:ext cx="533160" cy="65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01513">
              <a:alpha val="90000"/>
            </a:srgbClr>
          </a:solidFill>
          <a:ln cap="rnd" w="28440">
            <a:solidFill>
              <a:srgbClr val="ffffff"/>
            </a:solidFill>
            <a:round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4" name="CustomShape 58"/>
          <p:cNvSpPr/>
          <p:nvPr/>
        </p:nvSpPr>
        <p:spPr>
          <a:xfrm rot="10800000">
            <a:off x="16586280" y="3099240"/>
            <a:ext cx="533160" cy="65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01513"/>
          </a:solidFill>
          <a:ln cap="rnd"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59"/>
          <p:cNvSpPr/>
          <p:nvPr/>
        </p:nvSpPr>
        <p:spPr>
          <a:xfrm rot="10800000">
            <a:off x="16586280" y="4750200"/>
            <a:ext cx="533160" cy="65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01513"/>
          </a:solidFill>
          <a:ln cap="rnd"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60"/>
          <p:cNvSpPr/>
          <p:nvPr/>
        </p:nvSpPr>
        <p:spPr>
          <a:xfrm rot="10800000">
            <a:off x="20117160" y="3099240"/>
            <a:ext cx="533160" cy="65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01513"/>
          </a:solidFill>
          <a:ln cap="rnd"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61"/>
          <p:cNvSpPr/>
          <p:nvPr/>
        </p:nvSpPr>
        <p:spPr>
          <a:xfrm rot="10800000">
            <a:off x="20117160" y="4750200"/>
            <a:ext cx="533160" cy="65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01513"/>
          </a:solidFill>
          <a:ln cap="rnd"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62"/>
          <p:cNvSpPr/>
          <p:nvPr/>
        </p:nvSpPr>
        <p:spPr>
          <a:xfrm rot="10800000">
            <a:off x="20127960" y="6507000"/>
            <a:ext cx="533160" cy="65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01513"/>
          </a:solidFill>
          <a:ln cap="rnd"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63"/>
          <p:cNvSpPr/>
          <p:nvPr/>
        </p:nvSpPr>
        <p:spPr>
          <a:xfrm rot="10800000">
            <a:off x="16586280" y="8336520"/>
            <a:ext cx="533160" cy="65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01513"/>
          </a:solidFill>
          <a:ln cap="rnd"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64"/>
          <p:cNvSpPr/>
          <p:nvPr/>
        </p:nvSpPr>
        <p:spPr>
          <a:xfrm rot="10800000">
            <a:off x="13084920" y="3099240"/>
            <a:ext cx="533160" cy="65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01513"/>
          </a:solidFill>
          <a:ln cap="rnd"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1292400" y="905400"/>
            <a:ext cx="18808920" cy="2800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Micro services patterns</a:t>
            </a:r>
            <a:endParaRPr b="0" lang="en-US" sz="8400" spc="-1" strike="noStrike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412" name="Group 2"/>
          <p:cNvGrpSpPr/>
          <p:nvPr/>
        </p:nvGrpSpPr>
        <p:grpSpPr>
          <a:xfrm>
            <a:off x="4799520" y="3174120"/>
            <a:ext cx="14784480" cy="9412200"/>
            <a:chOff x="4799520" y="3174120"/>
            <a:chExt cx="14784480" cy="9412200"/>
          </a:xfrm>
        </p:grpSpPr>
        <p:pic>
          <p:nvPicPr>
            <p:cNvPr id="413" name="Picture 2" descr="https://microservices.io/i/PatternsRelatedToMicroservices.jpg"/>
            <p:cNvPicPr/>
            <p:nvPr/>
          </p:nvPicPr>
          <p:blipFill>
            <a:blip r:embed="rId1"/>
            <a:stretch/>
          </p:blipFill>
          <p:spPr>
            <a:xfrm>
              <a:off x="4941000" y="3174120"/>
              <a:ext cx="14643000" cy="9412200"/>
            </a:xfrm>
            <a:prstGeom prst="rect">
              <a:avLst/>
            </a:prstGeom>
            <a:ln w="31680">
              <a:solidFill>
                <a:srgbClr val="54849a"/>
              </a:solidFill>
              <a:round/>
            </a:ln>
          </p:spPr>
        </p:pic>
        <p:sp>
          <p:nvSpPr>
            <p:cNvPr id="414" name="CustomShape 3"/>
            <p:cNvSpPr/>
            <p:nvPr/>
          </p:nvSpPr>
          <p:spPr>
            <a:xfrm>
              <a:off x="9123840" y="8656200"/>
              <a:ext cx="2554200" cy="1485720"/>
            </a:xfrm>
            <a:prstGeom prst="ellipse">
              <a:avLst/>
            </a:prstGeom>
            <a:noFill/>
            <a:ln cap="rnd" w="38160">
              <a:solidFill>
                <a:srgbClr val="4b866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4"/>
            <p:cNvSpPr/>
            <p:nvPr/>
          </p:nvSpPr>
          <p:spPr>
            <a:xfrm>
              <a:off x="4799520" y="7821360"/>
              <a:ext cx="2554200" cy="1485720"/>
            </a:xfrm>
            <a:prstGeom prst="ellipse">
              <a:avLst/>
            </a:prstGeom>
            <a:noFill/>
            <a:ln cap="rnd" w="38160">
              <a:solidFill>
                <a:srgbClr val="4b866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5"/>
            <p:cNvSpPr/>
            <p:nvPr/>
          </p:nvSpPr>
          <p:spPr>
            <a:xfrm>
              <a:off x="10743480" y="4298400"/>
              <a:ext cx="2554200" cy="1485720"/>
            </a:xfrm>
            <a:prstGeom prst="ellipse">
              <a:avLst/>
            </a:prstGeom>
            <a:noFill/>
            <a:ln cap="rnd" w="38160">
              <a:solidFill>
                <a:srgbClr val="4b866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6"/>
            <p:cNvSpPr/>
            <p:nvPr/>
          </p:nvSpPr>
          <p:spPr>
            <a:xfrm>
              <a:off x="13298040" y="5985000"/>
              <a:ext cx="2554200" cy="1485720"/>
            </a:xfrm>
            <a:prstGeom prst="ellipse">
              <a:avLst/>
            </a:prstGeom>
            <a:noFill/>
            <a:ln cap="rnd" w="38160">
              <a:solidFill>
                <a:srgbClr val="4b866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7"/>
            <p:cNvSpPr/>
            <p:nvPr/>
          </p:nvSpPr>
          <p:spPr>
            <a:xfrm>
              <a:off x="13439520" y="5304960"/>
              <a:ext cx="2554200" cy="1485720"/>
            </a:xfrm>
            <a:prstGeom prst="ellipse">
              <a:avLst/>
            </a:prstGeom>
            <a:noFill/>
            <a:ln cap="rnd" w="38160">
              <a:solidFill>
                <a:srgbClr val="4b866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8"/>
            <p:cNvSpPr/>
            <p:nvPr/>
          </p:nvSpPr>
          <p:spPr>
            <a:xfrm>
              <a:off x="11166840" y="9739440"/>
              <a:ext cx="2554200" cy="1485720"/>
            </a:xfrm>
            <a:prstGeom prst="ellipse">
              <a:avLst/>
            </a:prstGeom>
            <a:noFill/>
            <a:ln cap="rnd" w="38160">
              <a:solidFill>
                <a:srgbClr val="4b866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9"/>
            <p:cNvSpPr/>
            <p:nvPr/>
          </p:nvSpPr>
          <p:spPr>
            <a:xfrm>
              <a:off x="15072120" y="5104800"/>
              <a:ext cx="1843560" cy="1072080"/>
            </a:xfrm>
            <a:prstGeom prst="ellipse">
              <a:avLst/>
            </a:prstGeom>
            <a:noFill/>
            <a:ln cap="rnd" w="38160">
              <a:solidFill>
                <a:srgbClr val="4b866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1292400" y="905400"/>
            <a:ext cx="18808920" cy="2800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8400" spc="-1" strike="noStrike">
                <a:solidFill>
                  <a:srgbClr val="ebebeb"/>
                </a:solidFill>
                <a:latin typeface="Century Gothic"/>
              </a:rPr>
              <a:t>Spring Cloud</a:t>
            </a:r>
            <a:endParaRPr b="0" lang="en-US" sz="8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1693800" y="3143520"/>
            <a:ext cx="11658960" cy="88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bebeb"/>
                </a:solidFill>
                <a:latin typeface="Century Gothic"/>
              </a:rPr>
              <a:t>Centralized configuration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</a:rPr>
              <a:t>​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bebeb"/>
                </a:solidFill>
                <a:latin typeface="Century Gothic"/>
              </a:rPr>
              <a:t>Service registration and discovery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</a:rPr>
              <a:t>​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bebeb"/>
                </a:solidFill>
                <a:latin typeface="Century Gothic"/>
              </a:rPr>
              <a:t>Routing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</a:rPr>
              <a:t>​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bebeb"/>
                </a:solidFill>
                <a:latin typeface="Century Gothic"/>
              </a:rPr>
              <a:t>Service-to-service calls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</a:rPr>
              <a:t>​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bebeb"/>
                </a:solidFill>
                <a:latin typeface="Century Gothic"/>
              </a:rPr>
              <a:t>Load balancing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</a:rPr>
              <a:t>​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bebeb"/>
                </a:solidFill>
                <a:latin typeface="Century Gothic"/>
              </a:rPr>
              <a:t>Circuit breakers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</a:rPr>
              <a:t>​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ebebeb"/>
                </a:solidFill>
                <a:latin typeface="Century Gothic"/>
              </a:rPr>
              <a:t>Distributed tracing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539</TotalTime>
  <Application>LibreOffice/6.3.3.2.0$Linux_X86_64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2020-01-02T10:14:41Z</dcterms:modified>
  <cp:revision>262</cp:revision>
  <dc:subject/>
  <dc:title>Spring Boot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